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68.svg" ContentType="image/svg+xml"/>
  <Override PartName="/ppt/media/image70.svg" ContentType="image/svg+xml"/>
  <Override PartName="/ppt/media/image7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6"/>
  </p:notesMasterIdLst>
  <p:handoutMasterIdLst>
    <p:handoutMasterId r:id="rId47"/>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316" r:id="rId22"/>
    <p:sldId id="10170" r:id="rId23"/>
    <p:sldId id="391" r:id="rId24"/>
    <p:sldId id="286" r:id="rId25"/>
    <p:sldId id="293" r:id="rId26"/>
    <p:sldId id="289" r:id="rId27"/>
    <p:sldId id="10171" r:id="rId28"/>
    <p:sldId id="9697" r:id="rId29"/>
    <p:sldId id="9698" r:id="rId30"/>
    <p:sldId id="10164" r:id="rId31"/>
    <p:sldId id="10165" r:id="rId32"/>
    <p:sldId id="437" r:id="rId33"/>
    <p:sldId id="10303" r:id="rId34"/>
    <p:sldId id="10312" r:id="rId35"/>
    <p:sldId id="446" r:id="rId36"/>
    <p:sldId id="10258" r:id="rId37"/>
    <p:sldId id="448" r:id="rId38"/>
    <p:sldId id="10201" r:id="rId39"/>
    <p:sldId id="9495" r:id="rId40"/>
    <p:sldId id="582" r:id="rId41"/>
    <p:sldId id="583" r:id="rId42"/>
    <p:sldId id="10167" r:id="rId43"/>
    <p:sldId id="584" r:id="rId44"/>
    <p:sldId id="48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316"/>
            <p14:sldId id="10170"/>
            <p14:sldId id="391"/>
            <p14:sldId id="286"/>
            <p14:sldId id="293"/>
            <p14:sldId id="289"/>
            <p14:sldId id="10171"/>
            <p14:sldId id="9697"/>
            <p14:sldId id="9698"/>
            <p14:sldId id="10164"/>
            <p14:sldId id="10165"/>
            <p14:sldId id="437"/>
            <p14:sldId id="10303"/>
            <p14:sldId id="10312"/>
            <p14:sldId id="446"/>
            <p14:sldId id="10258"/>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EEA1F1-FBAB-29E2-6BFF-DB9846D4360E}" name="Akshay Arya" initials="AA" userId="S::akshay.arya@skyquestt.com::611a6814-055e-4dec-8773-237e1bf650f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5" autoAdjust="0"/>
    <p:restoredTop sz="94249" autoAdjust="0"/>
  </p:normalViewPr>
  <p:slideViewPr>
    <p:cSldViewPr snapToGrid="0">
      <p:cViewPr varScale="1">
        <p:scale>
          <a:sx n="80" d="100"/>
          <a:sy n="80" d="100"/>
        </p:scale>
        <p:origin x="821"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esProps" Target="presProps.xml"/><Relationship Id="rId49" Type="http://schemas.openxmlformats.org/officeDocument/2006/relationships/viewProps" Target="viewProps.xml"/><Relationship Id="rId50" Type="http://schemas.openxmlformats.org/officeDocument/2006/relationships/theme" Target="theme/theme1.xml"/><Relationship Id="rId51" Type="http://schemas.openxmlformats.org/officeDocument/2006/relationships/tableStyles" Target="tableStyles.xml"/><Relationship Id="rId52" Type="http://schemas.microsoft.com/office/2018/10/relationships/authors" Target="author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https://skyquestt-my.sharepoint.com/personal/prachi_mishra_skyquestt_com/Documents/Desktop/Big%20Data%20Market/CP_Big%20Data%20Market.xlsx" TargetMode="Externa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C:\Users\Akshay%20Arya\Downloads\drggfd.csv" TargetMode="Externa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numRef>
              <c:f>'Microsoft Corporation'!$I$8:$K$8</c:f>
              <c:numCache>
                <c:formatCode>General</c:formatCode>
                <c:ptCount val="3"/>
                <c:pt idx="0">
                  <c:v>2022</c:v>
                </c:pt>
                <c:pt idx="1">
                  <c:v>2023</c:v>
                </c:pt>
                <c:pt idx="2">
                  <c:v>2024</c:v>
                </c:pt>
              </c:numCache>
            </c:numRef>
          </c:cat>
          <c:val>
            <c:numRef>
              <c:f>'Microsoft Corporation'!$I$9:$K$9</c:f>
              <c:numCache>
                <c:formatCode>0.00</c:formatCode>
                <c:ptCount val="3"/>
                <c:pt idx="0">
                  <c:v>198.27</c:v>
                </c:pt>
                <c:pt idx="1">
                  <c:v>211.91499999999999</c:v>
                </c:pt>
                <c:pt idx="2">
                  <c:v>245.12200000000001</c:v>
                </c:pt>
              </c:numCache>
            </c:numRef>
          </c:val>
          <c:extLst>
            <c:ext xmlns:c16="http://schemas.microsoft.com/office/drawing/2014/chart" uri="{C3380CC4-5D6E-409C-BE32-E72D297353CC}">
              <c16:uniqueId val="{00000000-0A4F-498B-B4A9-8A15BD18D97B}"/>
            </c:ext>
          </c:extLst>
        </c:ser>
        <c:dLbls>
          <c:showLegendKey val="0"/>
          <c:showVal val="0"/>
          <c:showCatName val="0"/>
          <c:showSerName val="0"/>
          <c:showPercent val="0"/>
          <c:showBubbleSize val="0"/>
        </c:dLbls>
        <c:gapWidth val="219"/>
        <c:overlap val="-27"/>
        <c:axId val="521009864"/>
        <c:axId val="521013824"/>
      </c:barChart>
      <c:catAx>
        <c:axId val="521009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521013824"/>
        <c:crosses val="autoZero"/>
        <c:auto val="1"/>
        <c:lblAlgn val="ctr"/>
        <c:lblOffset val="100"/>
        <c:noMultiLvlLbl val="0"/>
      </c:catAx>
      <c:valAx>
        <c:axId val="521013824"/>
        <c:scaling>
          <c:orientation val="minMax"/>
        </c:scaling>
        <c:delete val="1"/>
        <c:axPos val="l"/>
        <c:numFmt formatCode="0.00" sourceLinked="1"/>
        <c:majorTickMark val="none"/>
        <c:minorTickMark val="none"/>
        <c:tickLblPos val="nextTo"/>
        <c:crossAx val="521009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B37-4DBA-9343-E9B9793E67B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B37-4DBA-9343-E9B9793E67B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B37-4DBA-9343-E9B9793E67B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B37-4DBA-9343-E9B9793E67B1}"/>
              </c:ext>
            </c:extLst>
          </c:dPt>
          <c:cat>
            <c:strRef>
              <c:f>drggfd!$E$26:$E$29</c:f>
              <c:strCache>
                <c:ptCount val="4"/>
                <c:pt idx="0">
                  <c:v>Segment 1</c:v>
                </c:pt>
                <c:pt idx="1">
                  <c:v>Segment 2</c:v>
                </c:pt>
                <c:pt idx="2">
                  <c:v>Segment 3</c:v>
                </c:pt>
                <c:pt idx="3">
                  <c:v>Segment 4</c:v>
                </c:pt>
              </c:strCache>
            </c:strRef>
          </c:cat>
          <c:val>
            <c:numRef>
              <c:f>drggfd!$F$26:$F$29</c:f>
              <c:numCache>
                <c:formatCode>General</c:formatCode>
                <c:ptCount val="4"/>
                <c:pt idx="0">
                  <c:v>10</c:v>
                </c:pt>
                <c:pt idx="1">
                  <c:v>7</c:v>
                </c:pt>
                <c:pt idx="2">
                  <c:v>4</c:v>
                </c:pt>
                <c:pt idx="3">
                  <c:v>2</c:v>
                </c:pt>
              </c:numCache>
            </c:numRef>
          </c:val>
          <c:extLst>
            <c:ext xmlns:c16="http://schemas.microsoft.com/office/drawing/2014/chart" uri="{C3380CC4-5D6E-409C-BE32-E72D297353CC}">
              <c16:uniqueId val="{00000008-5B37-4DBA-9343-E9B9793E67B1}"/>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18-09-2025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18-09-2025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516FD7-15E5-4D51-AC1F-DE17248223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594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6.png"/><Relationship Id="rId4" Type="http://schemas.microsoft.com/office/2007/relationships/hdphoto" Target="../media/hdphoto5.wdp"/><Relationship Id="rId5" Type="http://schemas.openxmlformats.org/officeDocument/2006/relationships/image" Target="../media/image37.png"/><Relationship Id="rId6"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image" Target="../media/image45.png"/><Relationship Id="rId5" Type="http://schemas.microsoft.com/office/2007/relationships/hdphoto" Target="../media/hdphoto8.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3.png"/><Relationship Id="rId4" Type="http://schemas.microsoft.com/office/2007/relationships/hdphoto" Target="../media/hdphoto6.wdp"/><Relationship Id="rId5" Type="http://schemas.openxmlformats.org/officeDocument/2006/relationships/chart" Target="../charts/char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0.png"/><Relationship Id="rId3" Type="http://schemas.microsoft.com/office/2007/relationships/hdphoto" Target="../media/hdphoto9.wdp"/><Relationship Id="rId4" Type="http://schemas.openxmlformats.org/officeDocument/2006/relationships/chart" Target="../charts/chart5.xml"/><Relationship Id="rId5" Type="http://schemas.openxmlformats.org/officeDocument/2006/relationships/chart" Target="../charts/char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 Id="rId3" Type="http://schemas.microsoft.com/office/2007/relationships/hdphoto" Target="../media/hdphoto10.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microsoft.com/office/2007/relationships/hdphoto" Target="../media/hdphoto11.wdp"/><Relationship Id="rId4" Type="http://schemas.openxmlformats.org/officeDocument/2006/relationships/image" Target="../media/image4.png"/><Relationship Id="rId5" Type="http://schemas.openxmlformats.org/officeDocument/2006/relationships/image" Target="../media/image53.png"/><Relationship Id="rId6" Type="http://schemas.openxmlformats.org/officeDocument/2006/relationships/image" Target="../media/image54.GIF"/><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microsoft.com/office/2007/relationships/hdphoto" Target="../media/hdphoto12.wdp"/><Relationship Id="rId11" Type="http://schemas.openxmlformats.org/officeDocument/2006/relationships/image" Target="../media/image58.png"/><Relationship Id="rId12" Type="http://schemas.microsoft.com/office/2007/relationships/hdphoto" Target="../media/hdphoto13.wdp"/><Relationship Id="rId13" Type="http://schemas.openxmlformats.org/officeDocument/2006/relationships/image" Target="../media/image59.png"/><Relationship Id="rId14" Type="http://schemas.microsoft.com/office/2007/relationships/hdphoto" Target="../media/hdphoto14.wdp"/><Relationship Id="rId15" Type="http://schemas.openxmlformats.org/officeDocument/2006/relationships/image" Target="../media/image60.png"/><Relationship Id="rId16"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 Id="rId3"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4.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5.png"/><Relationship Id="rId7" Type="http://schemas.openxmlformats.org/officeDocument/2006/relationships/hyperlink" Target="https://www.facebook.com/STI4SDG/" TargetMode="External"/><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svg"/><Relationship Id="rId11" Type="http://schemas.openxmlformats.org/officeDocument/2006/relationships/image" Target="../media/image69.png"/><Relationship Id="rId12" Type="http://schemas.openxmlformats.org/officeDocument/2006/relationships/image" Target="../media/image70.svg"/><Relationship Id="rId13" Type="http://schemas.openxmlformats.org/officeDocument/2006/relationships/image" Target="../media/image71.png"/><Relationship Id="rId14" Type="http://schemas.openxmlformats.org/officeDocument/2006/relationships/image" Target="../media/image72.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Vehicle Type: Cars (ICE, BEV, Fuel Cell, Others), Vans (ICE, BEV, Fuel Cell, Others), Other Vehicle Types
By Autonomous Level: Teleoperated, Fully Autonomous
By Component: Hardware (LiDAR Sensors, Cameras, Radars, Connectivity Modules (5G TCUs), Others), Software
By Service: Rental, Station Based
By Application: Passenger Transportation, Goods Transportation
By Region: North America, Europe, Asia-Pacific, Latin America, Middle East &amp; Africa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864113"/>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MARKET OF COMPUTERS</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Association for Computing Machinery (ACM)</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Computers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IEEE Computer Society</a:t>
                      </a:r>
                    </a:p>
                  </a:txBody>
                  <a:tcPr marL="9525" marR="9525" marT="9525" marB="0" anchor="ctr"/>
                </a:tc>
                <a:tc>
                  <a:txBody>
                    <a:bodyPr/>
                    <a:lstStyle/>
                    <a:p>
                      <a:pPr marL="91440" algn="l" fontAlgn="b"/>
                      <a:r>
                        <a:rPr lang="en-US" sz="1100" kern="1200" dirty="0">
                          <a:solidFill>
                            <a:schemeClr val="dk1"/>
                          </a:solidFill>
                          <a:latin typeface="+mn-lt"/>
                          <a:ea typeface="+mn-ea"/>
                          <a:cs typeface="+mn-cs"/>
                        </a:rPr>
                        <a:t>ACM Transactions on Computer Systems</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Computing Technology Industry Association (CompTIA)</a:t>
                      </a:r>
                    </a:p>
                  </a:txBody>
                  <a:tcPr marL="9525" marR="9525" marT="9525" marB="0" anchor="ctr"/>
                </a:tc>
                <a:tc>
                  <a:txBody>
                    <a:bodyPr/>
                    <a:lstStyle/>
                    <a:p>
                      <a:pPr marL="91440" algn="l" fontAlgn="b"/>
                      <a:r>
                        <a:rPr lang="en-US" sz="1100" kern="1200" dirty="0">
                          <a:solidFill>
                            <a:schemeClr val="dk1"/>
                          </a:solidFill>
                          <a:latin typeface="+mn-lt"/>
                          <a:ea typeface="+mn-ea"/>
                          <a:cs typeface="+mn-cs"/>
                        </a:rPr>
                        <a:t>ACM Computing Surveys</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Consumer Technology Association (CTA)</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Systems and Software</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National Institute of Standards and Technology (NIST)</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Computer</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0A83BE23-CEEB-468C-8B45-F8B1CF985F04}"/>
              </a:ext>
            </a:extLst>
          </p:cNvPr>
          <p:cNvSpPr txBox="1">
            <a:spLocks/>
          </p:cNvSpPr>
          <p:nvPr/>
        </p:nvSpPr>
        <p:spPr>
          <a:xfrm>
            <a:off x="438150" y="3552825"/>
            <a:ext cx="732155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400" b="1">
                <a:solidFill>
                  <a:schemeClr val="tx1"/>
                </a:solidFill>
              </a:rPr>
              <a:t>MARKET OF COMPUTERS-</a:t>
            </a:r>
            <a:endParaRPr lang="en-US" sz="1400" b="1" dirty="0">
              <a:solidFill>
                <a:schemeClr val="tx1"/>
              </a:solidFill>
            </a:endParaRPr>
          </a:p>
        </p:txBody>
      </p:sp>
      <p:sp>
        <p:nvSpPr>
          <p:cNvPr id="11" name="TextBox 10">
            <a:extLst>
              <a:ext uri="{FF2B5EF4-FFF2-40B4-BE49-F238E27FC236}">
                <a16:creationId xmlns:a16="http://schemas.microsoft.com/office/drawing/2014/main" id="{DC20E676-2F7E-43D6-A3C8-06592EEEDF00}"/>
              </a:ext>
            </a:extLst>
          </p:cNvPr>
          <p:cNvSpPr txBox="1"/>
          <p:nvPr/>
        </p:nvSpPr>
        <p:spPr>
          <a:xfrm>
            <a:off x="438150" y="3821780"/>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532197"/>
          </a:xfrm>
          <a:prstGeom prst="rect">
            <a:avLst/>
          </a:prstGeom>
          <a:noFill/>
        </p:spPr>
        <p:txBody>
          <a:bodyPr wrap="square">
            <a:spAutoFit/>
          </a:bodyPr>
          <a:lstStyle/>
          <a:p>
            <a:pPr algn="just">
              <a:lnSpc>
                <a:spcPct val="150000"/>
              </a:lnSpc>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Market of Computers is valued at USD 243.45 Million in 2024, and is expected to reach USD 35443.43 Million by 2032. The market shows a steady CAGR of 91.66% from 2025 to 2032. Rapid innovation in processors, GPUs, and form factors, rising remote work/digital learning, supply chain resilience, and sustainability initiatives drive competitive dynamics among major OEMs, chipmakers, and ODMs; converging AI acceleration, modular designs, and subscription services fuel diversification, while strategic partnerships, channel expansion, and emerging market penetration promise sustained global growth.</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lnSpc>
                <a:spcPct val="150000"/>
              </a:lnSpc>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MARKET OF COMPUTERS SIZE,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243.45</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35443.43</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420189"/>
            <a:ext cx="5751286" cy="301365"/>
          </a:xfrm>
          <a:prstGeom prst="rect">
            <a:avLst/>
          </a:prstGeom>
          <a:noFill/>
        </p:spPr>
        <p:txBody>
          <a:bodyPr wrap="square">
            <a:spAutoFit/>
          </a:bodyPr>
          <a:lstStyle/>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Digital Infrastructure: High capacity broadband, widespread 5G, abundant cloud and edge data centers, and reliable power enable rapid deployment, remote management, and scalable services. Improved cybersecurity standards, interoperable protocols, and affordable last mile access lower barriers for consumers and enterprises, driving demand for computing devices across markets and use cases.
Innovation &amp; Supply Chains: Continuous research and development, robust semiconductor ecosystems, resilient manufacturing networks, and responsive logistics ensure timely availability. Open standards, skilled talent pipelines, accessible financing, and supportive policy accelerate innovation and scaling, enabling vendors to meet evolving enterprise, educational and consumer computing demands globally and manufacturing capacity growth.</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MARKET OF COMPUTERS</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MARKET OF COMPUTERS</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243.45 MILLION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1"/>
            <a:ext cx="6547970" cy="681825"/>
          </a:xfrm>
        </p:spPr>
        <p:txBody>
          <a:bodyPr anchor="t">
            <a:noAutofit/>
          </a:bodyPr>
          <a:lstStyle/>
          <a:p>
            <a:pPr>
              <a:lnSpc>
                <a:spcPct val="100000"/>
              </a:lnSpc>
            </a:pPr>
            <a:r>
              <a:rPr lang="en-US" dirty="0">
                <a:solidFill>
                  <a:schemeClr val="accent1"/>
                </a:solidFill>
              </a:rPr>
              <a:t>MARKET DYNAMICS &amp; OUTLOOK</a:t>
            </a:r>
            <a:r>
              <a:rPr lang="en-IN" dirty="0">
                <a:solidFill>
                  <a:schemeClr val="accent1"/>
                </a:solidFill>
              </a:rPr>
              <a:t>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82750" y="5240344"/>
            <a:ext cx="7321550" cy="1500187"/>
          </a:xfrm>
        </p:spPr>
        <p:txBody>
          <a:bodyPr>
            <a:normAutofit/>
          </a:bodyPr>
          <a:lstStyle/>
          <a:p>
            <a:r>
              <a:rPr lang="en-US" sz="1400" b="1" dirty="0">
                <a:solidFill>
                  <a:schemeClr val="tx1"/>
                </a:solidFill>
              </a:rPr>
              <a:t>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279550" y="510612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482750" y="567496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548342" y="208552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US" dirty="0"/>
              <a:t>MARKET DYNAMICS &amp; OUTLOOK</a:t>
            </a:r>
            <a:r>
              <a:rPr lang="en-IN" dirty="0"/>
              <a:t> </a:t>
            </a:r>
            <a:endParaRPr lang="en-IN" sz="1800" dirty="0"/>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(1/X)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767293984"/>
              </p:ext>
            </p:extLst>
          </p:nvPr>
        </p:nvGraphicFramePr>
        <p:xfrm>
          <a:off x="333828" y="914400"/>
          <a:ext cx="11494377" cy="51286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19095">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Continual advances in processor architecture and specialized accelerators enhance performance and power efficiency across consumer and enterprise computers. Companies such as Apple with custom silicon, Intel with renewed architectural focus, and NVIDIA with GPU compute offerings illustrate this trend. These developments enable richer applications including content creation suites, interactive gaming platforms, and machine learning workloads on personal devices. OEMs increasingly co-design hardware and software to optimize thermal profiles and battery life, influencing purchasing decisions and driving refresh cycles among professionals.
Form factor innovation and mobility priorities reshape design priorities for notebooks, convertibles, and compact desktops, responding to increasingly flexible work patterns and mobile creativity. Product lines such as Microsoft Surface, Lenovo Yoga, and Dell XPS demonstrate emphasis on hinge designs, touch capabilities, and materials. Schools and enterprises favor lightweight devices that support collaboration tools and videoconferencing, while creators demand color accuracy and performance in slim profiles. Manufacturers balance thermal constraints and battery optimization to deliver sustained productivity without sacrificing portability.
Integration between operating systems and cloud services dictates device value beyond hardware specs, shaping enterprise procurement and consumer loyalty. Platforms like Windows, macOS, and ChromeOS offer distinct management models and software compatibility, while cloud providers enable seamless storage and collaboration. IT teams prioritize devices that support centralized provisioning, patch orchestration, and secure remote access. Vendor partnerships with software firms and ISVs result in tailored drivers and optimized applications, exemplified by collaboration between chipmakers and software developers to unlock accelerated workloads.
Sustainability priorities and resilience increasingly influence purchasing and design choices across the computer industry, prompting manufacturers to emphasize repairability, modularity, and reclamation programs. Initiatives such as Apple trade in and Dell refurbished offerings extend device lifecycles, while material sourcing scrutiny drives transparent supplier practices. Firms pursue energy efficient designs and chassis recyclability, and procurement teams factor lifecycle emissions and end of life handling. These shifts affect component selection, warranty strategies, and partnerships with recycling firms to reduce environmental impact globally.</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Processor Innovation and Platform Integration Driving Computer Demand</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8" name="TextBox 7">
            <a:extLst>
              <a:ext uri="{FF2B5EF4-FFF2-40B4-BE49-F238E27FC236}">
                <a16:creationId xmlns:a16="http://schemas.microsoft.com/office/drawing/2014/main" id="{A9906AAD-DA7B-4CE6-BEBE-A0643155DEF3}"/>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(2/X)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964406852"/>
              </p:ext>
            </p:extLst>
          </p:nvPr>
        </p:nvGraphicFramePr>
        <p:xfrm>
          <a:off x="333828" y="914400"/>
          <a:ext cx="11494377" cy="514605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3647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Manufacturers increasingly prioritize circular design to reduce electronic waste and extend product lifecycles. Modular and repairable computers meet consumer and corporate demands for durability and lower environmental impact. The Framework laptop exemplifies this shift with replaceable components, while leading vendors run refurbishment programs and parts availability commitments. Sustainability commitments from major brands influence purchasing decisions in education and enterprise sectors. Repair-friendly design also supports secondary markets and improves brand loyalty through transparent service and upgrade pathways and circular material use.
Policy and regulatory attention accelerates circular practices and obliges manufacturers to improve repairability and spare parts access. Right to Repair advocacy, legislative initiatives, regional ecodesign rules pressure vendors to disclose repair information and provide longer support. Retailers and public buyers increasingly require sustainability criteria in procurement. Activists and repair communities like iFixit raise consumer awareness and evaluate devices. These combined forces shape product roadmaps as firms adapt warranty, service networks, parts distribution to comply with evolving legal and reputational expectations.
Material innovation and closed loop sourcing redefine component lifecycles, prompting manufacturers to integrate recycled and sustainably sourced materials in computers. Brands report use of reclaimed plastics and recycled metals in chassis, and some programs recover rare earths and battery materials for reuse. Initiatives like closed loop recycling and supplier transparency reduce dependency on virgin resources and support corporate sustainability goals. These practices resonate with environmentally conscious buyers and influence aesthetics, packaging choices, and end of life management strategies and circularity.
New ownership and service models promote reuse and optimized lifecycle management through leasing, device as a service, and accredited refurbishment channels. Enterprises adopt subscription approaches to centralize maintenance, upgrades, and responsible returns, while vendors offer certified preowned programs and trade in pathways. Companies like HP and Lenovo advertise managed device services facilitating asset recovery and redeployment, and manufacturer outlets sell refurbished units with warranty assurance. This evolution reduces waste, encourages predictable refresh cycles, and embeds return logistics into product strategy.</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Circular Design and Repairability Shaping Computer Demand</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7" name="TextBox 6">
            <a:extLst>
              <a:ext uri="{FF2B5EF4-FFF2-40B4-BE49-F238E27FC236}">
                <a16:creationId xmlns:a16="http://schemas.microsoft.com/office/drawing/2014/main" id="{B85268B5-32ED-459C-AA87-E22AEA28EBDC}"/>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3142256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MARKET OF COMPUTERS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VEHICLE TYPE</a:t>
            </a:r>
          </a:p>
        </p:txBody>
      </p:sp>
      <p:sp>
        <p:nvSpPr>
          <p:cNvPr id="51" name="Rectangle 50"/>
          <p:cNvSpPr/>
          <p:nvPr/>
        </p:nvSpPr>
        <p:spPr>
          <a:xfrm>
            <a:off x="457200"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Cars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Vans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 Vehicle Types</a:t>
            </a:r>
          </a:p>
        </p:txBody>
      </p:sp>
      <p:sp>
        <p:nvSpPr>
          <p:cNvPr id="52" name="Rounded Rectangle 51"/>
          <p:cNvSpPr/>
          <p:nvPr/>
        </p:nvSpPr>
        <p:spPr>
          <a:xfrm>
            <a:off x="2749296" y="1828800"/>
            <a:ext cx="2109216" cy="274320"/>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AUTONOMOUS LEVEL</a:t>
            </a:r>
          </a:p>
        </p:txBody>
      </p:sp>
      <p:sp>
        <p:nvSpPr>
          <p:cNvPr id="53" name="Rectangle 52"/>
          <p:cNvSpPr/>
          <p:nvPr/>
        </p:nvSpPr>
        <p:spPr>
          <a:xfrm>
            <a:off x="2749296"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Teleoperated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Fully Autonomous</a:t>
            </a:r>
          </a:p>
        </p:txBody>
      </p:sp>
      <p:sp>
        <p:nvSpPr>
          <p:cNvPr id="54" name="Rounded Rectangle 53"/>
          <p:cNvSpPr/>
          <p:nvPr/>
        </p:nvSpPr>
        <p:spPr>
          <a:xfrm>
            <a:off x="5041392" y="1828800"/>
            <a:ext cx="2109216" cy="274320"/>
          </a:xfrm>
          <a:prstGeom prst="roundRect">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COMPONENT</a:t>
            </a:r>
          </a:p>
        </p:txBody>
      </p:sp>
      <p:sp>
        <p:nvSpPr>
          <p:cNvPr id="55" name="Rectangle 54"/>
          <p:cNvSpPr/>
          <p:nvPr/>
        </p:nvSpPr>
        <p:spPr>
          <a:xfrm>
            <a:off x="5041392"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Hardware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Software</a:t>
            </a:r>
          </a:p>
        </p:txBody>
      </p:sp>
      <p:sp>
        <p:nvSpPr>
          <p:cNvPr id="56" name="Rounded Rectangle 55"/>
          <p:cNvSpPr/>
          <p:nvPr/>
        </p:nvSpPr>
        <p:spPr>
          <a:xfrm>
            <a:off x="7333488" y="1828800"/>
            <a:ext cx="2109216" cy="274320"/>
          </a:xfrm>
          <a:prstGeom prst="roundRect">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SERVICE</a:t>
            </a:r>
          </a:p>
        </p:txBody>
      </p:sp>
      <p:sp>
        <p:nvSpPr>
          <p:cNvPr id="57" name="Rectangle 56"/>
          <p:cNvSpPr/>
          <p:nvPr/>
        </p:nvSpPr>
        <p:spPr>
          <a:xfrm>
            <a:off x="7333488"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Rental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Station Based</a:t>
            </a:r>
          </a:p>
        </p:txBody>
      </p:sp>
      <p:sp>
        <p:nvSpPr>
          <p:cNvPr id="58" name="Rounded Rectangle 57"/>
          <p:cNvSpPr/>
          <p:nvPr/>
        </p:nvSpPr>
        <p:spPr>
          <a:xfrm>
            <a:off x="9625584" y="1828800"/>
            <a:ext cx="2109216" cy="274320"/>
          </a:xfrm>
          <a:prstGeom prst="roundRect">
            <a:avLst/>
          </a:prstGeom>
          <a:solidFill>
            <a:srgbClr val="F87884"/>
          </a:solidFill>
          <a:ln>
            <a:solidFill>
              <a:srgbClr val="F87884"/>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9" name="Rectangle 58"/>
          <p:cNvSpPr/>
          <p:nvPr/>
        </p:nvSpPr>
        <p:spPr>
          <a:xfrm>
            <a:off x="9625584"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Passenger Transportation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Goods Transportation</a:t>
            </a:r>
          </a:p>
        </p:txBody>
      </p:sp>
      <p:sp>
        <p:nvSpPr>
          <p:cNvPr id="60" name="Rounded Rectangle 59"/>
          <p:cNvSpPr/>
          <p:nvPr/>
        </p:nvSpPr>
        <p:spPr>
          <a:xfrm>
            <a:off x="5041392" y="2964484"/>
            <a:ext cx="2109216" cy="274320"/>
          </a:xfrm>
          <a:prstGeom prst="roundRect">
            <a:avLst/>
          </a:prstGeom>
          <a:solidFill>
            <a:srgbClr val="7F7F7F"/>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REGION</a:t>
            </a:r>
          </a:p>
        </p:txBody>
      </p:sp>
      <p:sp>
        <p:nvSpPr>
          <p:cNvPr id="61" name="Rectangle 60"/>
          <p:cNvSpPr/>
          <p:nvPr/>
        </p:nvSpPr>
        <p:spPr>
          <a:xfrm>
            <a:off x="5041392" y="3238804"/>
            <a:ext cx="2109216" cy="123444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North America</a:t>
            </a:r>
          </a:p>
          <a:p>
            <a:pPr algn="l" marL="190500" indent="-190500">
              <a:marL val="635000"/>
              <a:indent val="-241300"/>
              <a:buChar char="○"/>
              <a:buFont typeface="Symbol"/>
              <a:buClr>
                <a:srgbClr val="000000"/>
              </a:buClr>
              <a:spcAft>
                <a:spcPts val="600"/>
              </a:spcAft>
              <a:lnSpc>
                <a:spcPts val="1800"/>
              </a:lnSpc>
            </a:pPr>
            <a:r>
              <a:rPr sz="1000">
                <a:solidFill>
                  <a:srgbClr val="000000"/>
                </a:solidFill>
              </a:rPr>
              <a:t>Europe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Asia-Pacific</a:t>
            </a:r>
          </a:p>
          <a:p>
            <a:pPr algn="l" marL="190500" indent="-190500">
              <a:marL val="635000"/>
              <a:indent val="-241300"/>
              <a:buChar char="○"/>
              <a:buFont typeface="Symbol"/>
              <a:buClr>
                <a:srgbClr val="000000"/>
              </a:buClr>
              <a:spcAft>
                <a:spcPts val="600"/>
              </a:spcAft>
              <a:lnSpc>
                <a:spcPts val="1800"/>
              </a:lnSpc>
            </a:pPr>
            <a:r>
              <a:rPr sz="1000">
                <a:solidFill>
                  <a:srgbClr val="000000"/>
                </a:solidFill>
              </a:rPr>
              <a:t>Latin America</a:t>
            </a:r>
          </a:p>
          <a:p>
            <a:pPr algn="l" marL="190500" indent="-190500">
              <a:marL val="635000"/>
              <a:indent val="-241300"/>
              <a:buChar char="○"/>
              <a:buFont typeface="Symbol"/>
              <a:buClr>
                <a:srgbClr val="000000"/>
              </a:buClr>
              <a:spcAft>
                <a:spcPts val="600"/>
              </a:spcAft>
              <a:lnSpc>
                <a:spcPts val="1800"/>
              </a:lnSpc>
            </a:pPr>
            <a:r>
              <a:rPr sz="1000">
                <a:solidFill>
                  <a:srgbClr val="000000"/>
                </a:solidFill>
              </a:rPr>
              <a:t>Middle East &amp; Africa</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RESTRAINTS &amp; CHALLENGES [1/X]</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543806729"/>
              </p:ext>
            </p:extLst>
          </p:nvPr>
        </p:nvGraphicFramePr>
        <p:xfrm>
          <a:off x="333828" y="914400"/>
          <a:ext cx="11494377" cy="511379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8150">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675641">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Concentration of advanced semiconductor fabrication in a few regions creates a persistent supply risk for computer manufacturers. Fabrication leaders such as TSMC and Samsung, along with major designers like Intel, supply the critical chips used in laptops and desktops, and any factory disruption or capacity constraint directly affects assembly lines. Pandemic-related plant slowdowns and regional power interruptions have previously forced OEMs such as Dell and Lenovo to delay product launches, demonstrating how supply chokepoints translate into market instability and uncertainty.
Geopolitical tensions and export control policies amplify supply fragility and raise compliance burdens for computer companies. Restrictions affecting certain firms and technologies limit designers’ access to advanced nodes and force reengineering of product roadmaps. Global OEMs must navigate divergent regulatory regimes while sourcing processors, modems, and GPUs, increasing design complexity and procurement lead times. Companies such as HP have cited the need to qualify alternative suppliers, while others reorganize supply footprints to diversify risk across multiple jurisdictions and costs.
Component cost volatility and scarce availability constrain product pricing flexibility and compress profit margins for computer vendors. When memory modules, power management chips, or discrete GPUs experience sudden allocation shifts, OEMs and channel partners struggle to maintain consistent configurations and competitive price points. Retailers and manufacturers such as ASUS and Acer often substitute components or ship region-specific SKUs, which complicates global marketing and after-sales support. Strategic inventory buffering and supplier partnerships become necessary but also tie up working capital resources.
Environmental regulations and sustainability expectations increasingly constrain materials sourcing and product design in the computer industry. Requirements to manage hazardous substances, ensure recyclability, and disclose supply chain provenance force OEMs to reformulate components and reconsider repairability. Companies such as Apple and Microsoft have invested in circular initiatives and supplier audits, while advocacy for right-to-repair influences serviceability choices. Compliance demands increase supplier qualification burdens and can lengthen product development cycles, making it harder for manufacturers to iterate on new hardware designs.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Semiconductor Supply Constraints and Geopolitical Tensions Impacting Computer Manufacturing</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6" name="TextBox 5">
            <a:extLst>
              <a:ext uri="{FF2B5EF4-FFF2-40B4-BE49-F238E27FC236}">
                <a16:creationId xmlns:a16="http://schemas.microsoft.com/office/drawing/2014/main" id="{43AA30CA-B295-4CA1-B6C9-09A77D9DD495}"/>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market restraints and challenges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589055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endParaRPr lang="en-IN" dirty="0"/>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MARKET OF COMPUTERS-</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2908023"/>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MARKET OF COMPUTERS-</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Vehicle Type
By Autonomous Level
By Component
By Service
By Application
By Region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89832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MARKET OF COMPUTERS SIZE,  BY VEHICLE TYPE, 2019-2032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3152775" y="6105561"/>
            <a:ext cx="8772872"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475488"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lstStyle/>
                    <a:p>
                      <a:pPr algn="ctr"/>
                      <a:r>
                        <a:rPr sz="600" b="1">
                          <a:solidFill>
                            <a:srgbClr val="FFFFFF"/>
                          </a:solidFill>
                          <a:latin typeface="Poppins Bold"/>
                        </a:rPr>
                        <a:t/>
                      </a:r>
                    </a:p>
                  </a:txBody>
                  <a:tcPr anchor="ctr">
                    <a:solidFill>
                      <a:srgbClr val="31067E"/>
                    </a:solidFill>
                  </a:tcPr>
                </a:tc>
                <a:tc>
                  <a:txBody>
                    <a:bodyPr wrap="none"/>
                    <a:lstStyle/>
                    <a:p>
                      <a:pPr algn="ctr"/>
                      <a:r>
                        <a:rPr sz="600" b="1">
                          <a:solidFill>
                            <a:srgbClr val="FFFFFF"/>
                          </a:solidFill>
                          <a:latin typeface="Poppins Bold"/>
                        </a:rPr>
                        <a:t>2019</a:t>
                      </a:r>
                    </a:p>
                  </a:txBody>
                  <a:tcPr anchor="ctr">
                    <a:solidFill>
                      <a:srgbClr val="31067E"/>
                    </a:solidFill>
                  </a:tcPr>
                </a:tc>
                <a:tc>
                  <a:txBody>
                    <a:bodyPr wrap="none"/>
                    <a:lstStyle/>
                    <a:p>
                      <a:pPr algn="ctr"/>
                      <a:r>
                        <a:rPr sz="600" b="1">
                          <a:solidFill>
                            <a:srgbClr val="FFFFFF"/>
                          </a:solidFill>
                          <a:latin typeface="Poppins Bold"/>
                        </a:rPr>
                        <a:t>2020</a:t>
                      </a:r>
                    </a:p>
                  </a:txBody>
                  <a:tcPr anchor="ctr">
                    <a:solidFill>
                      <a:srgbClr val="31067E"/>
                    </a:solidFill>
                  </a:tcPr>
                </a:tc>
                <a:tc>
                  <a:txBody>
                    <a:bodyPr wrap="none"/>
                    <a:lstStyle/>
                    <a:p>
                      <a:pPr algn="ctr"/>
                      <a:r>
                        <a:rPr sz="600" b="1">
                          <a:solidFill>
                            <a:srgbClr val="FFFFFF"/>
                          </a:solidFill>
                          <a:latin typeface="Poppins Bold"/>
                        </a:rPr>
                        <a:t>2021</a:t>
                      </a:r>
                    </a:p>
                  </a:txBody>
                  <a:tcPr anchor="ctr">
                    <a:solidFill>
                      <a:srgbClr val="31067E"/>
                    </a:solidFill>
                  </a:tcPr>
                </a:tc>
                <a:tc>
                  <a:txBody>
                    <a:bodyPr wrap="none"/>
                    <a:lstStyle/>
                    <a:p>
                      <a:pPr algn="ctr"/>
                      <a:r>
                        <a:rPr sz="600" b="1">
                          <a:solidFill>
                            <a:srgbClr val="FFFFFF"/>
                          </a:solidFill>
                          <a:latin typeface="Poppins Bold"/>
                        </a:rPr>
                        <a:t>2022</a:t>
                      </a:r>
                    </a:p>
                  </a:txBody>
                  <a:tcPr anchor="ctr">
                    <a:solidFill>
                      <a:srgbClr val="31067E"/>
                    </a:solidFill>
                  </a:tcPr>
                </a:tc>
                <a:tc>
                  <a:txBody>
                    <a:bodyPr wrap="none"/>
                    <a:lstStyle/>
                    <a:p>
                      <a:pPr algn="ctr"/>
                      <a:r>
                        <a:rPr sz="600" b="1">
                          <a:solidFill>
                            <a:srgbClr val="FFFFFF"/>
                          </a:solidFill>
                          <a:latin typeface="Poppins Bold"/>
                        </a:rPr>
                        <a:t>2023</a:t>
                      </a:r>
                    </a:p>
                  </a:txBody>
                  <a:tcPr anchor="ctr">
                    <a:solidFill>
                      <a:srgbClr val="31067E"/>
                    </a:solidFill>
                  </a:tcPr>
                </a:tc>
                <a:tc>
                  <a:txBody>
                    <a:bodyPr wrap="none"/>
                    <a:lstStyle/>
                    <a:p>
                      <a:pPr algn="ctr"/>
                      <a:r>
                        <a:rPr sz="600" b="1">
                          <a:solidFill>
                            <a:srgbClr val="FFFFFF"/>
                          </a:solidFill>
                          <a:latin typeface="Poppins Bold"/>
                        </a:rPr>
                        <a:t>2024</a:t>
                      </a:r>
                    </a:p>
                  </a:txBody>
                  <a:tcPr anchor="ctr">
                    <a:solidFill>
                      <a:srgbClr val="31067E"/>
                    </a:solidFill>
                  </a:tcPr>
                </a:tc>
                <a:tc>
                  <a:txBody>
                    <a:bodyPr wrap="none"/>
                    <a:lstStyle/>
                    <a:p>
                      <a:pPr algn="ctr"/>
                      <a:r>
                        <a:rPr sz="600" b="1">
                          <a:solidFill>
                            <a:srgbClr val="FFFFFF"/>
                          </a:solidFill>
                          <a:latin typeface="Poppins Bold"/>
                        </a:rPr>
                        <a:t>2025</a:t>
                      </a:r>
                    </a:p>
                  </a:txBody>
                  <a:tcPr anchor="ctr">
                    <a:solidFill>
                      <a:srgbClr val="31067E"/>
                    </a:solidFill>
                  </a:tcPr>
                </a:tc>
                <a:tc>
                  <a:txBody>
                    <a:bodyPr wrap="none"/>
                    <a:lstStyle/>
                    <a:p>
                      <a:pPr algn="ctr"/>
                      <a:r>
                        <a:rPr sz="600" b="1">
                          <a:solidFill>
                            <a:srgbClr val="FFFFFF"/>
                          </a:solidFill>
                          <a:latin typeface="Poppins Bold"/>
                        </a:rPr>
                        <a:t>2026</a:t>
                      </a:r>
                    </a:p>
                  </a:txBody>
                  <a:tcPr anchor="ctr">
                    <a:solidFill>
                      <a:srgbClr val="31067E"/>
                    </a:solidFill>
                  </a:tcPr>
                </a:tc>
                <a:tc>
                  <a:txBody>
                    <a:bodyPr wrap="none"/>
                    <a:lstStyle/>
                    <a:p>
                      <a:pPr algn="ctr"/>
                      <a:r>
                        <a:rPr sz="600" b="1">
                          <a:solidFill>
                            <a:srgbClr val="FFFFFF"/>
                          </a:solidFill>
                          <a:latin typeface="Poppins Bold"/>
                        </a:rPr>
                        <a:t>2027</a:t>
                      </a:r>
                    </a:p>
                  </a:txBody>
                  <a:tcPr anchor="ctr">
                    <a:solidFill>
                      <a:srgbClr val="31067E"/>
                    </a:solidFill>
                  </a:tcPr>
                </a:tc>
                <a:tc>
                  <a:txBody>
                    <a:bodyPr wrap="none"/>
                    <a:lstStyle/>
                    <a:p>
                      <a:pPr algn="ctr"/>
                      <a:r>
                        <a:rPr sz="600" b="1">
                          <a:solidFill>
                            <a:srgbClr val="FFFFFF"/>
                          </a:solidFill>
                          <a:latin typeface="Poppins Bold"/>
                        </a:rPr>
                        <a:t>2028</a:t>
                      </a:r>
                    </a:p>
                  </a:txBody>
                  <a:tcPr anchor="ctr">
                    <a:solidFill>
                      <a:srgbClr val="31067E"/>
                    </a:solidFill>
                  </a:tcPr>
                </a:tc>
                <a:tc>
                  <a:txBody>
                    <a:bodyPr wrap="none"/>
                    <a:lstStyle/>
                    <a:p>
                      <a:pPr algn="ctr"/>
                      <a:r>
                        <a:rPr sz="600" b="1">
                          <a:solidFill>
                            <a:srgbClr val="FFFFFF"/>
                          </a:solidFill>
                          <a:latin typeface="Poppins Bold"/>
                        </a:rPr>
                        <a:t>2029</a:t>
                      </a:r>
                    </a:p>
                  </a:txBody>
                  <a:tcPr anchor="ctr">
                    <a:solidFill>
                      <a:srgbClr val="31067E"/>
                    </a:solidFill>
                  </a:tcPr>
                </a:tc>
                <a:tc>
                  <a:txBody>
                    <a:bodyPr wrap="none"/>
                    <a:lstStyle/>
                    <a:p>
                      <a:pPr algn="ctr"/>
                      <a:r>
                        <a:rPr sz="600" b="1">
                          <a:solidFill>
                            <a:srgbClr val="FFFFFF"/>
                          </a:solidFill>
                          <a:latin typeface="Poppins Bold"/>
                        </a:rPr>
                        <a:t>2030</a:t>
                      </a:r>
                    </a:p>
                  </a:txBody>
                  <a:tcPr anchor="ctr">
                    <a:solidFill>
                      <a:srgbClr val="31067E"/>
                    </a:solidFill>
                  </a:tcPr>
                </a:tc>
                <a:tc>
                  <a:txBody>
                    <a:bodyPr wrap="none"/>
                    <a:lstStyle/>
                    <a:p>
                      <a:pPr algn="ctr"/>
                      <a:r>
                        <a:rPr sz="600" b="1">
                          <a:solidFill>
                            <a:srgbClr val="FFFFFF"/>
                          </a:solidFill>
                          <a:latin typeface="Poppins Bold"/>
                        </a:rPr>
                        <a:t>2031</a:t>
                      </a:r>
                    </a:p>
                  </a:txBody>
                  <a:tcPr anchor="ctr">
                    <a:solidFill>
                      <a:srgbClr val="31067E"/>
                    </a:solidFill>
                  </a:tcPr>
                </a:tc>
                <a:tc>
                  <a:txBody>
                    <a:bodyPr wrap="none"/>
                    <a:lstStyle/>
                    <a:p>
                      <a:pPr algn="ctr"/>
                      <a:r>
                        <a:rPr sz="60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MARKET OF COMPUTERS-</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497324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MARKET OF COMPUTERS: REGIONAL ANALYSIS, 2019-2032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VEHICLE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MARKET OF COMPUTERS SIZE,  BY VEHICLE TYPE, 2019-2032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475488"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lstStyle/>
                    <a:p>
                      <a:pPr algn="ctr"/>
                      <a:r>
                        <a:rPr sz="600" b="1">
                          <a:solidFill>
                            <a:srgbClr val="FFFFFF"/>
                          </a:solidFill>
                          <a:latin typeface="Poppins Bold"/>
                        </a:rPr>
                        <a:t/>
                      </a:r>
                    </a:p>
                  </a:txBody>
                  <a:tcPr anchor="ctr">
                    <a:solidFill>
                      <a:srgbClr val="31067E"/>
                    </a:solidFill>
                  </a:tcPr>
                </a:tc>
                <a:tc>
                  <a:txBody>
                    <a:bodyPr wrap="none"/>
                    <a:lstStyle/>
                    <a:p>
                      <a:pPr algn="ctr"/>
                      <a:r>
                        <a:rPr sz="600" b="1">
                          <a:solidFill>
                            <a:srgbClr val="FFFFFF"/>
                          </a:solidFill>
                          <a:latin typeface="Poppins Bold"/>
                        </a:rPr>
                        <a:t>2019</a:t>
                      </a:r>
                    </a:p>
                  </a:txBody>
                  <a:tcPr anchor="ctr">
                    <a:solidFill>
                      <a:srgbClr val="31067E"/>
                    </a:solidFill>
                  </a:tcPr>
                </a:tc>
                <a:tc>
                  <a:txBody>
                    <a:bodyPr wrap="none"/>
                    <a:lstStyle/>
                    <a:p>
                      <a:pPr algn="ctr"/>
                      <a:r>
                        <a:rPr sz="600" b="1">
                          <a:solidFill>
                            <a:srgbClr val="FFFFFF"/>
                          </a:solidFill>
                          <a:latin typeface="Poppins Bold"/>
                        </a:rPr>
                        <a:t>2020</a:t>
                      </a:r>
                    </a:p>
                  </a:txBody>
                  <a:tcPr anchor="ctr">
                    <a:solidFill>
                      <a:srgbClr val="31067E"/>
                    </a:solidFill>
                  </a:tcPr>
                </a:tc>
                <a:tc>
                  <a:txBody>
                    <a:bodyPr wrap="none"/>
                    <a:lstStyle/>
                    <a:p>
                      <a:pPr algn="ctr"/>
                      <a:r>
                        <a:rPr sz="600" b="1">
                          <a:solidFill>
                            <a:srgbClr val="FFFFFF"/>
                          </a:solidFill>
                          <a:latin typeface="Poppins Bold"/>
                        </a:rPr>
                        <a:t>2021</a:t>
                      </a:r>
                    </a:p>
                  </a:txBody>
                  <a:tcPr anchor="ctr">
                    <a:solidFill>
                      <a:srgbClr val="31067E"/>
                    </a:solidFill>
                  </a:tcPr>
                </a:tc>
                <a:tc>
                  <a:txBody>
                    <a:bodyPr wrap="none"/>
                    <a:lstStyle/>
                    <a:p>
                      <a:pPr algn="ctr"/>
                      <a:r>
                        <a:rPr sz="600" b="1">
                          <a:solidFill>
                            <a:srgbClr val="FFFFFF"/>
                          </a:solidFill>
                          <a:latin typeface="Poppins Bold"/>
                        </a:rPr>
                        <a:t>2022</a:t>
                      </a:r>
                    </a:p>
                  </a:txBody>
                  <a:tcPr anchor="ctr">
                    <a:solidFill>
                      <a:srgbClr val="31067E"/>
                    </a:solidFill>
                  </a:tcPr>
                </a:tc>
                <a:tc>
                  <a:txBody>
                    <a:bodyPr wrap="none"/>
                    <a:lstStyle/>
                    <a:p>
                      <a:pPr algn="ctr"/>
                      <a:r>
                        <a:rPr sz="600" b="1">
                          <a:solidFill>
                            <a:srgbClr val="FFFFFF"/>
                          </a:solidFill>
                          <a:latin typeface="Poppins Bold"/>
                        </a:rPr>
                        <a:t>2023</a:t>
                      </a:r>
                    </a:p>
                  </a:txBody>
                  <a:tcPr anchor="ctr">
                    <a:solidFill>
                      <a:srgbClr val="31067E"/>
                    </a:solidFill>
                  </a:tcPr>
                </a:tc>
                <a:tc>
                  <a:txBody>
                    <a:bodyPr wrap="none"/>
                    <a:lstStyle/>
                    <a:p>
                      <a:pPr algn="ctr"/>
                      <a:r>
                        <a:rPr sz="600" b="1">
                          <a:solidFill>
                            <a:srgbClr val="FFFFFF"/>
                          </a:solidFill>
                          <a:latin typeface="Poppins Bold"/>
                        </a:rPr>
                        <a:t>2024</a:t>
                      </a:r>
                    </a:p>
                  </a:txBody>
                  <a:tcPr anchor="ctr">
                    <a:solidFill>
                      <a:srgbClr val="31067E"/>
                    </a:solidFill>
                  </a:tcPr>
                </a:tc>
                <a:tc>
                  <a:txBody>
                    <a:bodyPr wrap="none"/>
                    <a:lstStyle/>
                    <a:p>
                      <a:pPr algn="ctr"/>
                      <a:r>
                        <a:rPr sz="600" b="1">
                          <a:solidFill>
                            <a:srgbClr val="FFFFFF"/>
                          </a:solidFill>
                          <a:latin typeface="Poppins Bold"/>
                        </a:rPr>
                        <a:t>2025</a:t>
                      </a:r>
                    </a:p>
                  </a:txBody>
                  <a:tcPr anchor="ctr">
                    <a:solidFill>
                      <a:srgbClr val="31067E"/>
                    </a:solidFill>
                  </a:tcPr>
                </a:tc>
                <a:tc>
                  <a:txBody>
                    <a:bodyPr wrap="none"/>
                    <a:lstStyle/>
                    <a:p>
                      <a:pPr algn="ctr"/>
                      <a:r>
                        <a:rPr sz="600" b="1">
                          <a:solidFill>
                            <a:srgbClr val="FFFFFF"/>
                          </a:solidFill>
                          <a:latin typeface="Poppins Bold"/>
                        </a:rPr>
                        <a:t>2026</a:t>
                      </a:r>
                    </a:p>
                  </a:txBody>
                  <a:tcPr anchor="ctr">
                    <a:solidFill>
                      <a:srgbClr val="31067E"/>
                    </a:solidFill>
                  </a:tcPr>
                </a:tc>
                <a:tc>
                  <a:txBody>
                    <a:bodyPr wrap="none"/>
                    <a:lstStyle/>
                    <a:p>
                      <a:pPr algn="ctr"/>
                      <a:r>
                        <a:rPr sz="600" b="1">
                          <a:solidFill>
                            <a:srgbClr val="FFFFFF"/>
                          </a:solidFill>
                          <a:latin typeface="Poppins Bold"/>
                        </a:rPr>
                        <a:t>2027</a:t>
                      </a:r>
                    </a:p>
                  </a:txBody>
                  <a:tcPr anchor="ctr">
                    <a:solidFill>
                      <a:srgbClr val="31067E"/>
                    </a:solidFill>
                  </a:tcPr>
                </a:tc>
                <a:tc>
                  <a:txBody>
                    <a:bodyPr wrap="none"/>
                    <a:lstStyle/>
                    <a:p>
                      <a:pPr algn="ctr"/>
                      <a:r>
                        <a:rPr sz="600" b="1">
                          <a:solidFill>
                            <a:srgbClr val="FFFFFF"/>
                          </a:solidFill>
                          <a:latin typeface="Poppins Bold"/>
                        </a:rPr>
                        <a:t>2028</a:t>
                      </a:r>
                    </a:p>
                  </a:txBody>
                  <a:tcPr anchor="ctr">
                    <a:solidFill>
                      <a:srgbClr val="31067E"/>
                    </a:solidFill>
                  </a:tcPr>
                </a:tc>
                <a:tc>
                  <a:txBody>
                    <a:bodyPr wrap="none"/>
                    <a:lstStyle/>
                    <a:p>
                      <a:pPr algn="ctr"/>
                      <a:r>
                        <a:rPr sz="600" b="1">
                          <a:solidFill>
                            <a:srgbClr val="FFFFFF"/>
                          </a:solidFill>
                          <a:latin typeface="Poppins Bold"/>
                        </a:rPr>
                        <a:t>2029</a:t>
                      </a:r>
                    </a:p>
                  </a:txBody>
                  <a:tcPr anchor="ctr">
                    <a:solidFill>
                      <a:srgbClr val="31067E"/>
                    </a:solidFill>
                  </a:tcPr>
                </a:tc>
                <a:tc>
                  <a:txBody>
                    <a:bodyPr wrap="none"/>
                    <a:lstStyle/>
                    <a:p>
                      <a:pPr algn="ctr"/>
                      <a:r>
                        <a:rPr sz="600" b="1">
                          <a:solidFill>
                            <a:srgbClr val="FFFFFF"/>
                          </a:solidFill>
                          <a:latin typeface="Poppins Bold"/>
                        </a:rPr>
                        <a:t>2030</a:t>
                      </a:r>
                    </a:p>
                  </a:txBody>
                  <a:tcPr anchor="ctr">
                    <a:solidFill>
                      <a:srgbClr val="31067E"/>
                    </a:solidFill>
                  </a:tcPr>
                </a:tc>
                <a:tc>
                  <a:txBody>
                    <a:bodyPr wrap="none"/>
                    <a:lstStyle/>
                    <a:p>
                      <a:pPr algn="ctr"/>
                      <a:r>
                        <a:rPr sz="600" b="1">
                          <a:solidFill>
                            <a:srgbClr val="FFFFFF"/>
                          </a:solidFill>
                          <a:latin typeface="Poppins Bold"/>
                        </a:rPr>
                        <a:t>2031</a:t>
                      </a:r>
                    </a:p>
                  </a:txBody>
                  <a:tcPr anchor="ctr">
                    <a:solidFill>
                      <a:srgbClr val="31067E"/>
                    </a:solidFill>
                  </a:tcPr>
                </a:tc>
                <a:tc>
                  <a:txBody>
                    <a:bodyPr wrap="none"/>
                    <a:lstStyle/>
                    <a:p>
                      <a:pPr algn="ctr"/>
                      <a:r>
                        <a:rPr sz="60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MARKET OF COMPUTERS SIZE,  BY VEHICLE TYPE, 2019-2032 (USD MILLION)</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475488"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lstStyle/>
                    <a:p>
                      <a:pPr algn="ctr"/>
                      <a:r>
                        <a:rPr sz="600" b="1">
                          <a:solidFill>
                            <a:srgbClr val="FFFFFF"/>
                          </a:solidFill>
                          <a:latin typeface="Poppins Bold"/>
                        </a:rPr>
                        <a:t/>
                      </a:r>
                    </a:p>
                  </a:txBody>
                  <a:tcPr anchor="ctr">
                    <a:solidFill>
                      <a:srgbClr val="31067E"/>
                    </a:solidFill>
                  </a:tcPr>
                </a:tc>
                <a:tc>
                  <a:txBody>
                    <a:bodyPr wrap="none"/>
                    <a:lstStyle/>
                    <a:p>
                      <a:pPr algn="ctr"/>
                      <a:r>
                        <a:rPr sz="600" b="1">
                          <a:solidFill>
                            <a:srgbClr val="FFFFFF"/>
                          </a:solidFill>
                          <a:latin typeface="Poppins Bold"/>
                        </a:rPr>
                        <a:t>2019</a:t>
                      </a:r>
                    </a:p>
                  </a:txBody>
                  <a:tcPr anchor="ctr">
                    <a:solidFill>
                      <a:srgbClr val="31067E"/>
                    </a:solidFill>
                  </a:tcPr>
                </a:tc>
                <a:tc>
                  <a:txBody>
                    <a:bodyPr wrap="none"/>
                    <a:lstStyle/>
                    <a:p>
                      <a:pPr algn="ctr"/>
                      <a:r>
                        <a:rPr sz="600" b="1">
                          <a:solidFill>
                            <a:srgbClr val="FFFFFF"/>
                          </a:solidFill>
                          <a:latin typeface="Poppins Bold"/>
                        </a:rPr>
                        <a:t>2020</a:t>
                      </a:r>
                    </a:p>
                  </a:txBody>
                  <a:tcPr anchor="ctr">
                    <a:solidFill>
                      <a:srgbClr val="31067E"/>
                    </a:solidFill>
                  </a:tcPr>
                </a:tc>
                <a:tc>
                  <a:txBody>
                    <a:bodyPr wrap="none"/>
                    <a:lstStyle/>
                    <a:p>
                      <a:pPr algn="ctr"/>
                      <a:r>
                        <a:rPr sz="600" b="1">
                          <a:solidFill>
                            <a:srgbClr val="FFFFFF"/>
                          </a:solidFill>
                          <a:latin typeface="Poppins Bold"/>
                        </a:rPr>
                        <a:t>2021</a:t>
                      </a:r>
                    </a:p>
                  </a:txBody>
                  <a:tcPr anchor="ctr">
                    <a:solidFill>
                      <a:srgbClr val="31067E"/>
                    </a:solidFill>
                  </a:tcPr>
                </a:tc>
                <a:tc>
                  <a:txBody>
                    <a:bodyPr wrap="none"/>
                    <a:lstStyle/>
                    <a:p>
                      <a:pPr algn="ctr"/>
                      <a:r>
                        <a:rPr sz="600" b="1">
                          <a:solidFill>
                            <a:srgbClr val="FFFFFF"/>
                          </a:solidFill>
                          <a:latin typeface="Poppins Bold"/>
                        </a:rPr>
                        <a:t>2022</a:t>
                      </a:r>
                    </a:p>
                  </a:txBody>
                  <a:tcPr anchor="ctr">
                    <a:solidFill>
                      <a:srgbClr val="31067E"/>
                    </a:solidFill>
                  </a:tcPr>
                </a:tc>
                <a:tc>
                  <a:txBody>
                    <a:bodyPr wrap="none"/>
                    <a:lstStyle/>
                    <a:p>
                      <a:pPr algn="ctr"/>
                      <a:r>
                        <a:rPr sz="600" b="1">
                          <a:solidFill>
                            <a:srgbClr val="FFFFFF"/>
                          </a:solidFill>
                          <a:latin typeface="Poppins Bold"/>
                        </a:rPr>
                        <a:t>2023</a:t>
                      </a:r>
                    </a:p>
                  </a:txBody>
                  <a:tcPr anchor="ctr">
                    <a:solidFill>
                      <a:srgbClr val="31067E"/>
                    </a:solidFill>
                  </a:tcPr>
                </a:tc>
                <a:tc>
                  <a:txBody>
                    <a:bodyPr wrap="none"/>
                    <a:lstStyle/>
                    <a:p>
                      <a:pPr algn="ctr"/>
                      <a:r>
                        <a:rPr sz="600" b="1">
                          <a:solidFill>
                            <a:srgbClr val="FFFFFF"/>
                          </a:solidFill>
                          <a:latin typeface="Poppins Bold"/>
                        </a:rPr>
                        <a:t>2024</a:t>
                      </a:r>
                    </a:p>
                  </a:txBody>
                  <a:tcPr anchor="ctr">
                    <a:solidFill>
                      <a:srgbClr val="31067E"/>
                    </a:solidFill>
                  </a:tcPr>
                </a:tc>
                <a:tc>
                  <a:txBody>
                    <a:bodyPr wrap="none"/>
                    <a:lstStyle/>
                    <a:p>
                      <a:pPr algn="ctr"/>
                      <a:r>
                        <a:rPr sz="600" b="1">
                          <a:solidFill>
                            <a:srgbClr val="FFFFFF"/>
                          </a:solidFill>
                          <a:latin typeface="Poppins Bold"/>
                        </a:rPr>
                        <a:t>2025</a:t>
                      </a:r>
                    </a:p>
                  </a:txBody>
                  <a:tcPr anchor="ctr">
                    <a:solidFill>
                      <a:srgbClr val="31067E"/>
                    </a:solidFill>
                  </a:tcPr>
                </a:tc>
                <a:tc>
                  <a:txBody>
                    <a:bodyPr wrap="none"/>
                    <a:lstStyle/>
                    <a:p>
                      <a:pPr algn="ctr"/>
                      <a:r>
                        <a:rPr sz="600" b="1">
                          <a:solidFill>
                            <a:srgbClr val="FFFFFF"/>
                          </a:solidFill>
                          <a:latin typeface="Poppins Bold"/>
                        </a:rPr>
                        <a:t>2026</a:t>
                      </a:r>
                    </a:p>
                  </a:txBody>
                  <a:tcPr anchor="ctr">
                    <a:solidFill>
                      <a:srgbClr val="31067E"/>
                    </a:solidFill>
                  </a:tcPr>
                </a:tc>
                <a:tc>
                  <a:txBody>
                    <a:bodyPr wrap="none"/>
                    <a:lstStyle/>
                    <a:p>
                      <a:pPr algn="ctr"/>
                      <a:r>
                        <a:rPr sz="600" b="1">
                          <a:solidFill>
                            <a:srgbClr val="FFFFFF"/>
                          </a:solidFill>
                          <a:latin typeface="Poppins Bold"/>
                        </a:rPr>
                        <a:t>2027</a:t>
                      </a:r>
                    </a:p>
                  </a:txBody>
                  <a:tcPr anchor="ctr">
                    <a:solidFill>
                      <a:srgbClr val="31067E"/>
                    </a:solidFill>
                  </a:tcPr>
                </a:tc>
                <a:tc>
                  <a:txBody>
                    <a:bodyPr wrap="none"/>
                    <a:lstStyle/>
                    <a:p>
                      <a:pPr algn="ctr"/>
                      <a:r>
                        <a:rPr sz="600" b="1">
                          <a:solidFill>
                            <a:srgbClr val="FFFFFF"/>
                          </a:solidFill>
                          <a:latin typeface="Poppins Bold"/>
                        </a:rPr>
                        <a:t>2028</a:t>
                      </a:r>
                    </a:p>
                  </a:txBody>
                  <a:tcPr anchor="ctr">
                    <a:solidFill>
                      <a:srgbClr val="31067E"/>
                    </a:solidFill>
                  </a:tcPr>
                </a:tc>
                <a:tc>
                  <a:txBody>
                    <a:bodyPr wrap="none"/>
                    <a:lstStyle/>
                    <a:p>
                      <a:pPr algn="ctr"/>
                      <a:r>
                        <a:rPr sz="600" b="1">
                          <a:solidFill>
                            <a:srgbClr val="FFFFFF"/>
                          </a:solidFill>
                          <a:latin typeface="Poppins Bold"/>
                        </a:rPr>
                        <a:t>2029</a:t>
                      </a:r>
                    </a:p>
                  </a:txBody>
                  <a:tcPr anchor="ctr">
                    <a:solidFill>
                      <a:srgbClr val="31067E"/>
                    </a:solidFill>
                  </a:tcPr>
                </a:tc>
                <a:tc>
                  <a:txBody>
                    <a:bodyPr wrap="none"/>
                    <a:lstStyle/>
                    <a:p>
                      <a:pPr algn="ctr"/>
                      <a:r>
                        <a:rPr sz="600" b="1">
                          <a:solidFill>
                            <a:srgbClr val="FFFFFF"/>
                          </a:solidFill>
                          <a:latin typeface="Poppins Bold"/>
                        </a:rPr>
                        <a:t>2030</a:t>
                      </a:r>
                    </a:p>
                  </a:txBody>
                  <a:tcPr anchor="ctr">
                    <a:solidFill>
                      <a:srgbClr val="31067E"/>
                    </a:solidFill>
                  </a:tcPr>
                </a:tc>
                <a:tc>
                  <a:txBody>
                    <a:bodyPr wrap="none"/>
                    <a:lstStyle/>
                    <a:p>
                      <a:pPr algn="ctr"/>
                      <a:r>
                        <a:rPr sz="600" b="1">
                          <a:solidFill>
                            <a:srgbClr val="FFFFFF"/>
                          </a:solidFill>
                          <a:latin typeface="Poppins Bold"/>
                        </a:rPr>
                        <a:t>2031</a:t>
                      </a:r>
                    </a:p>
                  </a:txBody>
                  <a:tcPr anchor="ctr">
                    <a:solidFill>
                      <a:srgbClr val="31067E"/>
                    </a:solidFill>
                  </a:tcPr>
                </a:tc>
                <a:tc>
                  <a:txBody>
                    <a:bodyPr wrap="none"/>
                    <a:lstStyle/>
                    <a:p>
                      <a:pPr algn="ctr"/>
                      <a:r>
                        <a:rPr sz="60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MARKET OF COMPUTERS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LANDSCAPE</a:t>
            </a:r>
            <a:br>
              <a:rPr lang="en-US" sz="3200" dirty="0">
                <a:solidFill>
                  <a:schemeClr val="accent1"/>
                </a:solidFill>
              </a:rPr>
            </a:br>
            <a:r>
              <a:rPr lang="en-US" sz="1800" b="1" dirty="0">
                <a:solidFill>
                  <a:schemeClr val="tx1"/>
                </a:solidFill>
                <a:latin typeface="+mn-lt"/>
              </a:rPr>
              <a:t>Competitive Dashboard</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948153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15A8B-D17A-8011-4532-45445AE47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75DF2-29FC-CCCC-88DE-2A755BF01495}"/>
              </a:ext>
            </a:extLst>
          </p:cNvPr>
          <p:cNvSpPr>
            <a:spLocks noGrp="1"/>
          </p:cNvSpPr>
          <p:nvPr>
            <p:ph type="title"/>
          </p:nvPr>
        </p:nvSpPr>
        <p:spPr/>
        <p:txBody>
          <a:bodyPr/>
          <a:lstStyle/>
          <a:p>
            <a:r>
              <a:rPr lang="en-IN" dirty="0"/>
              <a:t>COMPETITIVE LANDSCAPE</a:t>
            </a:r>
          </a:p>
        </p:txBody>
      </p:sp>
      <p:pic>
        <p:nvPicPr>
          <p:cNvPr id="4" name="Picture 3">
            <a:extLst>
              <a:ext uri="{FF2B5EF4-FFF2-40B4-BE49-F238E27FC236}">
                <a16:creationId xmlns:a16="http://schemas.microsoft.com/office/drawing/2014/main" id="{BE5F54B6-B152-3159-7683-CD2B854730A8}"/>
              </a:ext>
            </a:extLst>
          </p:cNvPr>
          <p:cNvPicPr>
            <a:picLocks noChangeAspect="1"/>
          </p:cNvPicPr>
          <p:nvPr/>
        </p:nvPicPr>
        <p:blipFill>
          <a:blip r:embed="rId2"/>
          <a:srcRect b="7817"/>
          <a:stretch>
            <a:fillRect/>
          </a:stretch>
        </p:blipFill>
        <p:spPr>
          <a:xfrm>
            <a:off x="606966" y="1020932"/>
            <a:ext cx="5489034" cy="2703344"/>
          </a:xfrm>
          <a:prstGeom prst="rect">
            <a:avLst/>
          </a:prstGeom>
        </p:spPr>
      </p:pic>
      <p:sp>
        <p:nvSpPr>
          <p:cNvPr id="5" name="TextBox 16">
            <a:extLst>
              <a:ext uri="{FF2B5EF4-FFF2-40B4-BE49-F238E27FC236}">
                <a16:creationId xmlns:a16="http://schemas.microsoft.com/office/drawing/2014/main" id="{DB26F746-7CFA-6A52-BCBD-FE7F3ACAC72A}"/>
              </a:ext>
            </a:extLst>
          </p:cNvPr>
          <p:cNvSpPr txBox="1"/>
          <p:nvPr/>
        </p:nvSpPr>
        <p:spPr>
          <a:xfrm>
            <a:off x="732379" y="1507632"/>
            <a:ext cx="2315914" cy="427681"/>
          </a:xfrm>
          <a:prstGeom prst="rect">
            <a:avLst/>
          </a:prstGeom>
          <a:solidFill>
            <a:srgbClr val="FFFFFF"/>
          </a:solidFill>
          <a:ln w="12700">
            <a:miter lim="400000"/>
          </a:ln>
        </p:spPr>
        <p:txBody>
          <a:bodyPr wrap="square" lIns="22860" rIns="22860">
            <a:spAutoFit/>
          </a:bodyPr>
          <a:lstStyle/>
          <a:p>
            <a:pPr>
              <a:lnSpc>
                <a:spcPct val="150000"/>
              </a:lnSpc>
              <a:defRPr sz="2000">
                <a:solidFill>
                  <a:srgbClr val="000000"/>
                </a:solidFill>
                <a:latin typeface="Poppins Medium"/>
                <a:ea typeface="Poppins Medium"/>
                <a:cs typeface="Poppins Medium"/>
                <a:sym typeface="Poppins Medium"/>
              </a:defRPr>
            </a:pPr>
            <a:r>
              <a:rPr sz="500" dirty="0">
                <a:solidFill>
                  <a:srgbClr val="000000"/>
                </a:solidFill>
                <a:latin typeface="+mj-lt"/>
                <a:ea typeface="Cambria" panose="02040503050406030204" pitchFamily="18" charset="0"/>
                <a:cs typeface="Poppins Medium"/>
                <a:sym typeface="Poppins Medium"/>
              </a:rPr>
              <a:t>The following figure represents the market positioning of  Market of Computers  players for the year 2024. The market positioning of the leading player is done considering the following points:</a:t>
            </a:r>
            <a:r>
              <a:rPr lang="en-US" sz="500" dirty="0">
                <a:solidFill>
                  <a:srgbClr val="000000"/>
                </a:solidFill>
                <a:latin typeface="+mj-lt"/>
                <a:ea typeface="Cambria" panose="02040503050406030204" pitchFamily="18" charset="0"/>
                <a:cs typeface="Poppins Medium"/>
                <a:sym typeface="Poppins Medium"/>
              </a:rPr>
              <a:t/>
            </a:r>
            <a:r>
              <a:rPr lang="en-US" sz="500" b="1" dirty="0">
                <a:solidFill>
                  <a:srgbClr val="7340CC"/>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IN"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endParaRPr sz="500" dirty="0">
              <a:solidFill>
                <a:srgbClr val="000000"/>
              </a:solidFill>
              <a:latin typeface="+mj-lt"/>
              <a:ea typeface="Cambria" panose="02040503050406030204" pitchFamily="18" charset="0"/>
              <a:cs typeface="Poppins Medium"/>
              <a:sym typeface="Calibri" panose="020F0502020204030204"/>
            </a:endParaRPr>
          </a:p>
        </p:txBody>
      </p:sp>
      <p:pic>
        <p:nvPicPr>
          <p:cNvPr id="7" name="Picture 6">
            <a:extLst>
              <a:ext uri="{FF2B5EF4-FFF2-40B4-BE49-F238E27FC236}">
                <a16:creationId xmlns:a16="http://schemas.microsoft.com/office/drawing/2014/main" id="{082E6D5D-5CEF-5EEA-0B07-39F17B7A732F}"/>
              </a:ext>
            </a:extLst>
          </p:cNvPr>
          <p:cNvPicPr>
            <a:picLocks noChangeAspect="1"/>
          </p:cNvPicPr>
          <p:nvPr/>
        </p:nvPicPr>
        <p:blipFill>
          <a:blip r:embed="rId3"/>
          <a:srcRect b="7308"/>
          <a:stretch>
            <a:fillRect/>
          </a:stretch>
        </p:blipFill>
        <p:spPr>
          <a:xfrm>
            <a:off x="6310988" y="1020930"/>
            <a:ext cx="5458871" cy="2703345"/>
          </a:xfrm>
          <a:prstGeom prst="rect">
            <a:avLst/>
          </a:prstGeom>
        </p:spPr>
      </p:pic>
      <p:pic>
        <p:nvPicPr>
          <p:cNvPr id="8" name="Picture 7">
            <a:extLst>
              <a:ext uri="{FF2B5EF4-FFF2-40B4-BE49-F238E27FC236}">
                <a16:creationId xmlns:a16="http://schemas.microsoft.com/office/drawing/2014/main" id="{5A1955FE-FB05-2B6C-1F60-FAD3D0D92568}"/>
              </a:ext>
            </a:extLst>
          </p:cNvPr>
          <p:cNvPicPr>
            <a:picLocks noChangeAspect="1"/>
          </p:cNvPicPr>
          <p:nvPr/>
        </p:nvPicPr>
        <p:blipFill>
          <a:blip r:embed="rId4"/>
          <a:srcRect b="11579"/>
          <a:stretch>
            <a:fillRect/>
          </a:stretch>
        </p:blipFill>
        <p:spPr>
          <a:xfrm>
            <a:off x="606966" y="3919708"/>
            <a:ext cx="5489034" cy="2433468"/>
          </a:xfrm>
          <a:prstGeom prst="rect">
            <a:avLst/>
          </a:prstGeom>
        </p:spPr>
      </p:pic>
      <p:pic>
        <p:nvPicPr>
          <p:cNvPr id="10" name="Picture 9">
            <a:extLst>
              <a:ext uri="{FF2B5EF4-FFF2-40B4-BE49-F238E27FC236}">
                <a16:creationId xmlns:a16="http://schemas.microsoft.com/office/drawing/2014/main" id="{8D065731-CEC4-FBCA-EBC9-8CDF226F5E79}"/>
              </a:ext>
            </a:extLst>
          </p:cNvPr>
          <p:cNvPicPr>
            <a:picLocks noChangeAspect="1"/>
          </p:cNvPicPr>
          <p:nvPr/>
        </p:nvPicPr>
        <p:blipFill>
          <a:blip r:embed="rId5"/>
          <a:srcRect b="10281"/>
          <a:stretch>
            <a:fillRect/>
          </a:stretch>
        </p:blipFill>
        <p:spPr>
          <a:xfrm>
            <a:off x="6310988" y="3919704"/>
            <a:ext cx="5366662" cy="2433467"/>
          </a:xfrm>
          <a:prstGeom prst="rect">
            <a:avLst/>
          </a:prstGeom>
        </p:spPr>
      </p:pic>
    </p:spTree>
    <p:extLst>
      <p:ext uri="{BB962C8B-B14F-4D97-AF65-F5344CB8AC3E}">
        <p14:creationId xmlns:p14="http://schemas.microsoft.com/office/powerpoint/2010/main" val="2609631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64009005"/>
              </p:ext>
            </p:extLst>
          </p:nvPr>
        </p:nvGraphicFramePr>
        <p:xfrm>
          <a:off x="463127" y="1220507"/>
          <a:ext cx="11271673" cy="455492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164,000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391.04 billion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Industry Type</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1976</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MARKET OF COMPUTERS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54357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A7FF3-16E5-0DF8-1551-309973618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48073-DC4D-46C7-218F-1170AE50FB8D}"/>
              </a:ext>
            </a:extLst>
          </p:cNvPr>
          <p:cNvSpPr>
            <a:spLocks noGrp="1"/>
          </p:cNvSpPr>
          <p:nvPr>
            <p:ph type="title"/>
          </p:nvPr>
        </p:nvSpPr>
        <p:spPr/>
        <p:txBody>
          <a:bodyPr>
            <a:normAutofit/>
          </a:bodyPr>
          <a:lstStyle/>
          <a:p>
            <a:r>
              <a:rPr lang="en-IN" sz="1800" b="1" dirty="0">
                <a:latin typeface="Poppins"/>
              </a:rPr>
              <a:t>APPLE INC. - COMPANY OVERVIEW</a:t>
            </a:r>
            <a:r>
              <a:rPr lang="en-US" b="1" dirty="0"/>
              <a:t/>
            </a:r>
          </a:p>
        </p:txBody>
      </p:sp>
      <p:graphicFrame>
        <p:nvGraphicFramePr>
          <p:cNvPr id="8" name="Table 9">
            <a:extLst>
              <a:ext uri="{FF2B5EF4-FFF2-40B4-BE49-F238E27FC236}">
                <a16:creationId xmlns:a16="http://schemas.microsoft.com/office/drawing/2014/main" id="{80FCC106-CABE-BEDA-A98A-F24ABE3C57AD}"/>
              </a:ext>
            </a:extLst>
          </p:cNvPr>
          <p:cNvGraphicFramePr/>
          <p:nvPr>
            <p:extLst>
              <p:ext uri="{D42A27DB-BD31-4B8C-83A1-F6EECF244321}">
                <p14:modId xmlns:p14="http://schemas.microsoft.com/office/powerpoint/2010/main" val="1627603488"/>
              </p:ext>
            </p:extLst>
          </p:nvPr>
        </p:nvGraphicFramePr>
        <p:xfrm>
          <a:off x="695323" y="1242561"/>
          <a:ext cx="4154904" cy="2527943"/>
        </p:xfrm>
        <a:graphic>
          <a:graphicData uri="http://schemas.openxmlformats.org/drawingml/2006/table">
            <a:tbl>
              <a:tblPr firstRow="1" bandRow="1">
                <a:tableStyleId>{74C1A8A3-306A-4EB7-A6B1-4F7E0EB9C5D6}</a:tableStyleId>
              </a:tblPr>
              <a:tblGrid>
                <a:gridCol w="1938291">
                  <a:extLst>
                    <a:ext uri="{9D8B030D-6E8A-4147-A177-3AD203B41FA5}">
                      <a16:colId xmlns:a16="http://schemas.microsoft.com/office/drawing/2014/main" val="20000"/>
                    </a:ext>
                  </a:extLst>
                </a:gridCol>
                <a:gridCol w="2216613">
                  <a:extLst>
                    <a:ext uri="{9D8B030D-6E8A-4147-A177-3AD203B41FA5}">
                      <a16:colId xmlns:a16="http://schemas.microsoft.com/office/drawing/2014/main" val="20001"/>
                    </a:ext>
                  </a:extLst>
                </a:gridCol>
              </a:tblGrid>
              <a:tr h="688119">
                <a:tc gridSpan="2">
                  <a:txBody>
                    <a:bodyPr/>
                    <a:lstStyle/>
                    <a:p>
                      <a:pPr marL="108000" algn="l" defTabSz="1259840"/>
                      <a:endParaRPr lang="en-US" sz="1200" b="1" dirty="0">
                        <a:solidFill>
                          <a:schemeClr val="bg1"/>
                        </a:solidFill>
                        <a:latin typeface="Poppins" panose="00000500000000000000" pitchFamily="2" charset="0"/>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indent="26035" algn="ctr" defTabSz="2438400" hangingPunct="1">
                        <a:spcBef>
                          <a:spcPts val="200"/>
                        </a:spcBef>
                        <a:defRPr/>
                      </a:pPr>
                      <a:endParaRPr lang="en-IN" sz="220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extLst>
                  <a:ext uri="{0D108BD9-81ED-4DB2-BD59-A6C34878D82A}">
                    <a16:rowId xmlns:a16="http://schemas.microsoft.com/office/drawing/2014/main" val="3798553887"/>
                  </a:ext>
                </a:extLst>
              </a:tr>
              <a:tr h="349246">
                <a:tc>
                  <a:txBody>
                    <a:bodyPr/>
                    <a:lstStyle/>
                    <a:p>
                      <a:pPr marL="93663" indent="0" algn="l" defTabSz="1259840" rtl="0" eaLnBrk="1" latinLnBrk="0" hangingPunct="1">
                        <a:spcBef>
                          <a:spcPts val="0"/>
                        </a:spcBef>
                      </a:pPr>
                      <a:r>
                        <a:rPr sz="1050" b="1" kern="1200">
                          <a:solidFill>
                            <a:schemeClr val="dk1"/>
                          </a:solidFill>
                          <a:latin typeface="Poppins" panose="00000500000000000000" pitchFamily="2" charset="0"/>
                          <a:ea typeface="+mn-ea"/>
                          <a:cs typeface="Poppins" panose="00000500000000000000" pitchFamily="2" charset="0"/>
                          <a:sym typeface="Poppins Medium"/>
                        </a:rPr>
                        <a:t>Established</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1976</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297202">
                <a:tc>
                  <a:txBody>
                    <a:bodyPr/>
                    <a:lstStyle/>
                    <a:p>
                      <a:pPr marL="93663" indent="0" algn="l" defTabSz="1259840" rtl="0" eaLnBrk="1" latinLnBrk="0" hangingPunct="1">
                        <a:spcBef>
                          <a:spcPts val="0"/>
                        </a:spcBef>
                      </a:pPr>
                      <a:r>
                        <a:rPr sz="1050" b="1" kern="1200" dirty="0">
                          <a:solidFill>
                            <a:schemeClr val="dk1"/>
                          </a:solidFill>
                          <a:latin typeface="Poppins" panose="00000500000000000000" pitchFamily="2" charset="0"/>
                          <a:ea typeface="+mn-ea"/>
                          <a:cs typeface="Poppins" panose="00000500000000000000" pitchFamily="2" charset="0"/>
                          <a:sym typeface="Poppins Medium"/>
                        </a:rPr>
                        <a:t>Headquarter</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United States</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297202">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Ownership</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55911883"/>
                  </a:ext>
                </a:extLst>
              </a:tr>
              <a:tr h="301770">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Revenue (US$)- 2024</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391.04 billion</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No. of Employees (2024)</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mn-lt"/>
                        </a:rPr>
                        <a:t>164,000</a:t>
                      </a:r>
                      <a:endParaRPr lang="en-IN" sz="1050" dirty="0">
                        <a:latin typeface="+mn-lt"/>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a:solidFill>
                            <a:schemeClr val="dk1"/>
                          </a:solidFill>
                          <a:latin typeface="Poppins" panose="00000500000000000000" pitchFamily="2" charset="0"/>
                          <a:ea typeface="+mn-ea"/>
                          <a:cs typeface="Poppins" panose="00000500000000000000" pitchFamily="2" charset="0"/>
                          <a:sym typeface="Poppins Medium"/>
                        </a:rPr>
                        <a:t>Website</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050" dirty="0">
                          <a:latin typeface="+mn-lt"/>
                        </a:rPr>
                        <a:t>apple.com</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326748"/>
                  </a:ext>
                </a:extLst>
              </a:tr>
            </a:tbl>
          </a:graphicData>
        </a:graphic>
      </p:graphicFrame>
      <p:graphicFrame>
        <p:nvGraphicFramePr>
          <p:cNvPr id="12" name="Table 3">
            <a:extLst>
              <a:ext uri="{FF2B5EF4-FFF2-40B4-BE49-F238E27FC236}">
                <a16:creationId xmlns:a16="http://schemas.microsoft.com/office/drawing/2014/main" id="{A35D9396-4E43-C1D6-4FF1-6833DE1E7780}"/>
              </a:ext>
            </a:extLst>
          </p:cNvPr>
          <p:cNvGraphicFramePr>
            <a:graphicFrameLocks noGrp="1"/>
          </p:cNvGraphicFramePr>
          <p:nvPr>
            <p:extLst>
              <p:ext uri="{D42A27DB-BD31-4B8C-83A1-F6EECF244321}">
                <p14:modId xmlns:p14="http://schemas.microsoft.com/office/powerpoint/2010/main" val="1886788950"/>
              </p:ext>
            </p:extLst>
          </p:nvPr>
        </p:nvGraphicFramePr>
        <p:xfrm>
          <a:off x="695322" y="4127818"/>
          <a:ext cx="10931661" cy="1582853"/>
        </p:xfrm>
        <a:graphic>
          <a:graphicData uri="http://schemas.openxmlformats.org/drawingml/2006/table">
            <a:tbl>
              <a:tblPr firstRow="1" bandRow="1">
                <a:tableStyleId>{5C22544A-7EE6-4342-B048-85BDC9FD1C3A}</a:tableStyleId>
              </a:tblPr>
              <a:tblGrid>
                <a:gridCol w="3508218">
                  <a:extLst>
                    <a:ext uri="{9D8B030D-6E8A-4147-A177-3AD203B41FA5}">
                      <a16:colId xmlns:a16="http://schemas.microsoft.com/office/drawing/2014/main" val="20000"/>
                    </a:ext>
                  </a:extLst>
                </a:gridCol>
                <a:gridCol w="7423443">
                  <a:extLst>
                    <a:ext uri="{9D8B030D-6E8A-4147-A177-3AD203B41FA5}">
                      <a16:colId xmlns:a16="http://schemas.microsoft.com/office/drawing/2014/main" val="20001"/>
                    </a:ext>
                  </a:extLst>
                </a:gridCol>
              </a:tblGrid>
              <a:tr h="331439">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PRODUCT/SERVICE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PRODUCT/SERVICE 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251414">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50000"/>
                        </a:lnSpc>
                      </a:pPr>
                      <a:endParaRPr lang="en-US" sz="900" dirty="0"/>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3" name="Rectangle 12">
            <a:extLst>
              <a:ext uri="{FF2B5EF4-FFF2-40B4-BE49-F238E27FC236}">
                <a16:creationId xmlns:a16="http://schemas.microsoft.com/office/drawing/2014/main" id="{668BFAC4-1F2F-05B9-1412-E6C86F139499}"/>
              </a:ext>
            </a:extLst>
          </p:cNvPr>
          <p:cNvSpPr/>
          <p:nvPr/>
        </p:nvSpPr>
        <p:spPr>
          <a:xfrm>
            <a:off x="4952863" y="924120"/>
            <a:ext cx="6674122"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Company Overview">
            <a:extLst>
              <a:ext uri="{FF2B5EF4-FFF2-40B4-BE49-F238E27FC236}">
                <a16:creationId xmlns:a16="http://schemas.microsoft.com/office/drawing/2014/main" id="{1A424E10-5483-6500-9138-30799E1AB951}"/>
              </a:ext>
            </a:extLst>
          </p:cNvPr>
          <p:cNvSpPr txBox="1"/>
          <p:nvPr/>
        </p:nvSpPr>
        <p:spPr>
          <a:xfrm>
            <a:off x="7780839" y="933263"/>
            <a:ext cx="990385"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OVERVIEW</a:t>
            </a:r>
          </a:p>
        </p:txBody>
      </p:sp>
      <p:sp>
        <p:nvSpPr>
          <p:cNvPr id="16" name="Rectangle 15">
            <a:extLst>
              <a:ext uri="{FF2B5EF4-FFF2-40B4-BE49-F238E27FC236}">
                <a16:creationId xmlns:a16="http://schemas.microsoft.com/office/drawing/2014/main" id="{28682D1A-EF00-39C7-7386-F43FA25C9456}"/>
              </a:ext>
            </a:extLst>
          </p:cNvPr>
          <p:cNvSpPr/>
          <p:nvPr/>
        </p:nvSpPr>
        <p:spPr>
          <a:xfrm>
            <a:off x="685991" y="924119"/>
            <a:ext cx="4154903"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7" name="Company Overview">
            <a:extLst>
              <a:ext uri="{FF2B5EF4-FFF2-40B4-BE49-F238E27FC236}">
                <a16:creationId xmlns:a16="http://schemas.microsoft.com/office/drawing/2014/main" id="{4AEF8D90-B701-7271-2B0F-2C399D5AC5BB}"/>
              </a:ext>
            </a:extLst>
          </p:cNvPr>
          <p:cNvSpPr txBox="1"/>
          <p:nvPr/>
        </p:nvSpPr>
        <p:spPr>
          <a:xfrm>
            <a:off x="1803739" y="951152"/>
            <a:ext cx="2099663"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prstClr val="white"/>
                </a:solidFill>
                <a:effectLst/>
                <a:uLnTx/>
                <a:uFillTx/>
                <a:latin typeface="Poppins bold"/>
                <a:ea typeface="+mn-ea"/>
                <a:cs typeface="Poppins Medium" panose="00000600000000000000" pitchFamily="2" charset="0"/>
              </a:rPr>
              <a:t>COMPANY AT A GLANCE</a:t>
            </a:r>
          </a:p>
        </p:txBody>
      </p:sp>
      <p:sp>
        <p:nvSpPr>
          <p:cNvPr id="19" name="Rectangle 18">
            <a:extLst>
              <a:ext uri="{FF2B5EF4-FFF2-40B4-BE49-F238E27FC236}">
                <a16:creationId xmlns:a16="http://schemas.microsoft.com/office/drawing/2014/main" id="{677B0E1D-7533-AB9C-86AA-77AB31BA75B0}"/>
              </a:ext>
            </a:extLst>
          </p:cNvPr>
          <p:cNvSpPr/>
          <p:nvPr/>
        </p:nvSpPr>
        <p:spPr>
          <a:xfrm>
            <a:off x="685991" y="3837553"/>
            <a:ext cx="10931661" cy="290266"/>
          </a:xfrm>
          <a:prstGeom prst="rect">
            <a:avLst/>
          </a:prstGeom>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20" name="Company Overview">
            <a:extLst>
              <a:ext uri="{FF2B5EF4-FFF2-40B4-BE49-F238E27FC236}">
                <a16:creationId xmlns:a16="http://schemas.microsoft.com/office/drawing/2014/main" id="{551236FD-706E-7069-B798-DEE00537D9DD}"/>
              </a:ext>
            </a:extLst>
          </p:cNvPr>
          <p:cNvSpPr txBox="1"/>
          <p:nvPr/>
        </p:nvSpPr>
        <p:spPr>
          <a:xfrm>
            <a:off x="4840894" y="3863930"/>
            <a:ext cx="2636670"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PRODUCT/SERVICE PORTFOLIO</a:t>
            </a:r>
          </a:p>
        </p:txBody>
      </p:sp>
      <p:sp>
        <p:nvSpPr>
          <p:cNvPr id="15" name="Rectangle: Rounded Corners 18">
            <a:extLst>
              <a:ext uri="{FF2B5EF4-FFF2-40B4-BE49-F238E27FC236}">
                <a16:creationId xmlns:a16="http://schemas.microsoft.com/office/drawing/2014/main" id="{7A7D4AFA-1220-4C02-A4CE-CB7E889F99A1}"/>
              </a:ext>
            </a:extLst>
          </p:cNvPr>
          <p:cNvSpPr/>
          <p:nvPr/>
        </p:nvSpPr>
        <p:spPr>
          <a:xfrm>
            <a:off x="4962827" y="1269737"/>
            <a:ext cx="6674122" cy="242298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designs and supplies personal computers under the Mac brand, spanning MacBook Air, MacBook Pro, iMac, Mac mini, and Mac Studio, all powered by in-house Apple silicon. The company positions Mac devices around performance-per-watt, battery efficiency, and tight hardware-software integration with macOS and its services ecosystem. Recent updates introduced M-series advancements, improved GPUs, and expanded AI acceleration. Apple supports users with pro applications and developer tools while enabling cross-device workflows with iPhone and iPad. Sales are executed through direct retail, online channels, and resellers, with strong education and creative professional engagement. Operational focus includes supply chain diversification, vertical integration, and long-term platform investment.</a:t>
            </a:r>
            <a:r>
              <a:rPr kumimoji="0" lang="en-US" sz="9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
            </a:r>
          </a:p>
        </p:txBody>
      </p:sp>
      <p:sp>
        <p:nvSpPr>
          <p:cNvPr id="22" name="TextBox 21">
            <a:extLst>
              <a:ext uri="{FF2B5EF4-FFF2-40B4-BE49-F238E27FC236}">
                <a16:creationId xmlns:a16="http://schemas.microsoft.com/office/drawing/2014/main" id="{AF288DD4-4208-4D47-9E6A-6DA0907ABBF3}"/>
              </a:ext>
            </a:extLst>
          </p:cNvPr>
          <p:cNvSpPr txBox="1"/>
          <p:nvPr/>
        </p:nvSpPr>
        <p:spPr>
          <a:xfrm>
            <a:off x="4165276" y="4450277"/>
            <a:ext cx="7331402" cy="488211"/>
          </a:xfrm>
          <a:prstGeom prst="rect">
            <a:avLst/>
          </a:prstGeom>
          <a:noFill/>
        </p:spPr>
        <p:txBody>
          <a:bodyPr wrap="square" rtlCol="0">
            <a:spAutoFit/>
          </a:bodyPr>
          <a:lstStyle/>
          <a:p>
            <a:pPr>
              <a:lnSpc>
                <a:spcPct val="150000"/>
              </a:lnSpc>
            </a:pPr>
            <a:r>
              <a:rPr lang="en-US" sz="900" b="0" kern="1200" dirty="0">
                <a:solidFill>
                  <a:schemeClr val="dk1"/>
                </a:solidFill>
                <a:effectLst/>
                <a:latin typeface="+mn-lt"/>
                <a:ea typeface="+mn-ea"/>
                <a:cs typeface="+mn-cs"/>
              </a:rPr>
              <a:t>MacBook Pro is Apple's flagship professional laptop line built around Apple silicon, offering high-performance M-series processors, advanced GPUs, and unified memory. It features Liquid Retina XDR displays, long battery life, robust thermals, and extensive connectivity including Thunderbolt and HDMI, targeting creative, engineering, and software workflows across mobile and studio environments.</a:t>
            </a:r>
          </a:p>
          <a:p>
            <a:pPr>
              <a:lnSpc>
                <a:spcPct val="150000"/>
              </a:lnSpc>
            </a:pPr>
            <a:endParaRPr lang="en-US" sz="900" dirty="0"/>
          </a:p>
        </p:txBody>
      </p:sp>
      <p:sp>
        <p:nvSpPr>
          <p:cNvPr id="3" name="TextBox 2">
            <a:extLst>
              <a:ext uri="{FF2B5EF4-FFF2-40B4-BE49-F238E27FC236}">
                <a16:creationId xmlns:a16="http://schemas.microsoft.com/office/drawing/2014/main" id="{433F7B15-A9E3-4C53-859B-036DBBD806F8}"/>
              </a:ext>
            </a:extLst>
          </p:cNvPr>
          <p:cNvSpPr txBox="1"/>
          <p:nvPr/>
        </p:nvSpPr>
        <p:spPr>
          <a:xfrm>
            <a:off x="834862" y="4804291"/>
            <a:ext cx="3190875" cy="369332"/>
          </a:xfrm>
          <a:prstGeom prst="rect">
            <a:avLst/>
          </a:prstGeom>
          <a:noFill/>
        </p:spPr>
        <p:txBody>
          <a:bodyPr wrap="square" rtlCol="0">
            <a:spAutoFit/>
          </a:bodyPr>
          <a:lstStyle/>
          <a:p>
            <a:pPr algn="ctr"/>
            <a:r>
              <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rPr>
              <a:t>MacBook Pro</a:t>
            </a:r>
          </a:p>
          <a:p>
            <a:pPr algn="ctr"/>
            <a:endParaRPr lang="en-US" sz="900" dirty="0"/>
          </a:p>
        </p:txBody>
      </p:sp>
    </p:spTree>
    <p:extLst>
      <p:ext uri="{BB962C8B-B14F-4D97-AF65-F5344CB8AC3E}">
        <p14:creationId xmlns:p14="http://schemas.microsoft.com/office/powerpoint/2010/main" val="1013400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a:extLst>
              <a:ext uri="{FF2B5EF4-FFF2-40B4-BE49-F238E27FC236}">
                <a16:creationId xmlns:a16="http://schemas.microsoft.com/office/drawing/2014/main" id="{806347BA-18D7-4E53-A7C1-76B926A3798F}"/>
              </a:ext>
            </a:extLst>
          </p:cNvPr>
          <p:cNvGraphicFramePr>
            <a:graphicFrameLocks/>
          </p:cNvGraphicFramePr>
          <p:nvPr>
            <p:extLst>
              <p:ext uri="{D42A27DB-BD31-4B8C-83A1-F6EECF244321}">
                <p14:modId xmlns:p14="http://schemas.microsoft.com/office/powerpoint/2010/main" val="3763943238"/>
              </p:ext>
            </p:extLst>
          </p:nvPr>
        </p:nvGraphicFramePr>
        <p:xfrm>
          <a:off x="819947" y="1209436"/>
          <a:ext cx="5328467" cy="23012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C2268ECE-E7B0-42BC-B040-D86E50BEF8AB}"/>
              </a:ext>
            </a:extLst>
          </p:cNvPr>
          <p:cNvGraphicFramePr>
            <a:graphicFrameLocks/>
          </p:cNvGraphicFramePr>
          <p:nvPr>
            <p:extLst>
              <p:ext uri="{D42A27DB-BD31-4B8C-83A1-F6EECF244321}">
                <p14:modId xmlns:p14="http://schemas.microsoft.com/office/powerpoint/2010/main" val="2126324649"/>
              </p:ext>
            </p:extLst>
          </p:nvPr>
        </p:nvGraphicFramePr>
        <p:xfrm>
          <a:off x="6148414" y="1344351"/>
          <a:ext cx="5223640" cy="230120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34507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MARKET OF COMPUTERS-</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1">
                          <a:solidFill>
                            <a:srgbClr val="7030A0"/>
                          </a:solidFill>
                          <a:latin typeface="Poppins"/>
                        </a:defRPr>
                      </a:pPr>
                      <a:r>
                        <a:t>1. Introduction</a:t>
                      </a:r>
                    </a:p>
                  </a:txBody>
                  <a:tcPr>
                    <a:noFill/>
                    <a:lnL>
                      <a:noFill/>
                    </a:lnL>
                    <a:lnR>
                      <a:noFill/>
                    </a:lnR>
                    <a:lnT>
                      <a:noFill/>
                    </a:lnT>
                    <a:lnB>
                      <a:noFill/>
                    </a:lnB>
                  </a:tcPr>
                </a:tc>
                <a:tc>
                  <a:txBody>
                    <a:bodyPr/>
                    <a:lstStyle/>
                    <a:p>
                      <a:pPr>
                        <a:defRPr sz="1100" b="0">
                          <a:solidFill>
                            <a:srgbClr val="000000"/>
                          </a:solidFill>
                          <a:latin typeface="Poppins"/>
                        </a:defRPr>
                      </a:pPr>
                      <a:r>
                        <a:t>          4.5. Demand Side Trends</a:t>
                      </a:r>
                    </a:p>
                  </a:txBody>
                  <a:tcPr>
                    <a:noFill/>
                    <a:lnL>
                      <a:noFill/>
                    </a:lnL>
                    <a:lnR>
                      <a:noFill/>
                    </a:lnR>
                    <a:lnT>
                      <a:noFill/>
                    </a:lnT>
                    <a:lnB>
                      <a:noFill/>
                    </a:lnB>
                  </a:tcPr>
                </a:tc>
              </a:tr>
              <a:tr h="322729">
                <a:tc>
                  <a:txBody>
                    <a:bodyPr/>
                    <a:lstStyle/>
                    <a:p>
                      <a:pPr>
                        <a:defRPr sz="1100" b="0">
                          <a:solidFill>
                            <a:srgbClr val="000000"/>
                          </a:solidFill>
                          <a:latin typeface="Poppins"/>
                        </a:defRPr>
                      </a:pPr>
                      <a:r>
                        <a:t>          1.1. Objectives of the Study</a:t>
                      </a:r>
                    </a:p>
                  </a:txBody>
                  <a:tcPr>
                    <a:noFill/>
                    <a:lnL>
                      <a:noFill/>
                    </a:lnL>
                    <a:lnR>
                      <a:noFill/>
                    </a:lnR>
                    <a:lnT>
                      <a:noFill/>
                    </a:lnT>
                    <a:lnB>
                      <a:noFill/>
                    </a:lnB>
                  </a:tcPr>
                </a:tc>
                <a:tc>
                  <a:txBody>
                    <a:bodyPr/>
                    <a:lstStyle/>
                    <a:p>
                      <a:pPr>
                        <a:defRPr sz="1100" b="0">
                          <a:solidFill>
                            <a:srgbClr val="000000"/>
                          </a:solidFill>
                          <a:latin typeface="Poppins"/>
                        </a:defRPr>
                      </a:pPr>
                      <a:r>
                        <a:t>          4.6. Porter's Analysis &amp; Impact</a:t>
                      </a:r>
                    </a:p>
                  </a:txBody>
                  <a:tcPr>
                    <a:noFill/>
                    <a:lnL>
                      <a:noFill/>
                    </a:lnL>
                    <a:lnR>
                      <a:noFill/>
                    </a:lnR>
                    <a:lnT>
                      <a:noFill/>
                    </a:lnT>
                    <a:lnB>
                      <a:noFill/>
                    </a:lnB>
                  </a:tcPr>
                </a:tc>
              </a:tr>
              <a:tr h="322729">
                <a:tc>
                  <a:txBody>
                    <a:bodyPr/>
                    <a:lstStyle/>
                    <a:p>
                      <a:pPr>
                        <a:defRPr sz="1100" b="0">
                          <a:solidFill>
                            <a:srgbClr val="000000"/>
                          </a:solidFill>
                          <a:latin typeface="P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ppins"/>
                        </a:defRPr>
                      </a:pPr>
                      <a:r>
                        <a:t>                    4.6.1. Competitive Rivalry</a:t>
                      </a:r>
                    </a:p>
                  </a:txBody>
                  <a:tcPr>
                    <a:noFill/>
                    <a:lnL>
                      <a:noFill/>
                    </a:lnL>
                    <a:lnR>
                      <a:noFill/>
                    </a:lnR>
                    <a:lnT>
                      <a:noFill/>
                    </a:lnT>
                    <a:lnB>
                      <a:noFill/>
                    </a:lnB>
                  </a:tcPr>
                </a:tc>
              </a:tr>
              <a:tr h="322729">
                <a:tc>
                  <a:txBody>
                    <a:bodyPr/>
                    <a:lstStyle/>
                    <a:p>
                      <a:pPr>
                        <a:defRPr sz="1100" b="1">
                          <a:solidFill>
                            <a:srgbClr val="7030A0"/>
                          </a:solidFill>
                          <a:latin typeface="Poppins"/>
                        </a:defRPr>
                      </a:pPr>
                      <a:r>
                        <a:t>2. Research Methodology</a:t>
                      </a:r>
                    </a:p>
                  </a:txBody>
                  <a:tcPr>
                    <a:noFill/>
                    <a:lnL>
                      <a:noFill/>
                    </a:lnL>
                    <a:lnR>
                      <a:noFill/>
                    </a:lnR>
                    <a:lnT>
                      <a:noFill/>
                    </a:lnT>
                    <a:lnB>
                      <a:noFill/>
                    </a:lnB>
                  </a:tcPr>
                </a:tc>
                <a:tc>
                  <a:txBody>
                    <a:bodyPr/>
                    <a:lstStyle/>
                    <a:p>
                      <a:pPr>
                        <a:defRPr sz="1100" b="0">
                          <a:solidFill>
                            <a:srgbClr val="000000"/>
                          </a:solidFill>
                          <a:latin typeface="Poppins"/>
                        </a:defRPr>
                      </a:pPr>
                      <a:r>
                        <a:t>                    4.6.2. Threat of substitutes</a:t>
                      </a:r>
                    </a:p>
                  </a:txBody>
                  <a:tcPr>
                    <a:noFill/>
                    <a:lnL>
                      <a:noFill/>
                    </a:lnL>
                    <a:lnR>
                      <a:noFill/>
                    </a:lnR>
                    <a:lnT>
                      <a:noFill/>
                    </a:lnT>
                    <a:lnB>
                      <a:noFill/>
                    </a:lnB>
                  </a:tcPr>
                </a:tc>
              </a:tr>
              <a:tr h="322729">
                <a:tc>
                  <a:txBody>
                    <a:bodyPr/>
                    <a:lstStyle/>
                    <a:p>
                      <a:pPr>
                        <a:defRPr sz="1100" b="0">
                          <a:solidFill>
                            <a:srgbClr val="000000"/>
                          </a:solidFill>
                          <a:latin typeface="Poppins"/>
                        </a:defRPr>
                      </a:pPr>
                      <a:r>
                        <a:t>          2.1. Research Process</a:t>
                      </a:r>
                    </a:p>
                  </a:txBody>
                  <a:tcPr>
                    <a:noFill/>
                    <a:lnL>
                      <a:noFill/>
                    </a:lnL>
                    <a:lnR>
                      <a:noFill/>
                    </a:lnR>
                    <a:lnT>
                      <a:noFill/>
                    </a:lnT>
                    <a:lnB>
                      <a:noFill/>
                    </a:lnB>
                  </a:tcPr>
                </a:tc>
                <a:tc>
                  <a:txBody>
                    <a:bodyPr/>
                    <a:lstStyle/>
                    <a:p>
                      <a:pPr>
                        <a:defRPr sz="1100" b="0">
                          <a:solidFill>
                            <a:srgbClr val="000000"/>
                          </a:solidFill>
                          <a:latin typeface="Poppins"/>
                        </a:defRPr>
                      </a:pPr>
                      <a:r>
                        <a:t>                    4.6.3. Bargaining power of buyers</a:t>
                      </a:r>
                    </a:p>
                  </a:txBody>
                  <a:tcPr>
                    <a:noFill/>
                    <a:lnL>
                      <a:noFill/>
                    </a:lnL>
                    <a:lnR>
                      <a:noFill/>
                    </a:lnR>
                    <a:lnT>
                      <a:noFill/>
                    </a:lnT>
                    <a:lnB>
                      <a:noFill/>
                    </a:lnB>
                  </a:tcPr>
                </a:tc>
              </a:tr>
              <a:tr h="322729">
                <a:tc>
                  <a:txBody>
                    <a:bodyPr/>
                    <a:lstStyle/>
                    <a:p>
                      <a:pPr>
                        <a:defRPr sz="1100" b="0">
                          <a:solidFill>
                            <a:srgbClr val="000000"/>
                          </a:solidFill>
                          <a:latin typeface="P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ppins"/>
                        </a:defRPr>
                      </a:pPr>
                      <a:r>
                        <a:t>                    4.6.4. Threat of new entrants</a:t>
                      </a:r>
                    </a:p>
                  </a:txBody>
                  <a:tcPr>
                    <a:noFill/>
                    <a:lnL>
                      <a:noFill/>
                    </a:lnL>
                    <a:lnR>
                      <a:noFill/>
                    </a:lnR>
                    <a:lnT>
                      <a:noFill/>
                    </a:lnT>
                    <a:lnB>
                      <a:noFill/>
                    </a:lnB>
                  </a:tcPr>
                </a:tc>
              </a:tr>
              <a:tr h="322729">
                <a:tc>
                  <a:txBody>
                    <a:bodyPr/>
                    <a:lstStyle/>
                    <a:p>
                      <a:pPr>
                        <a:defRPr sz="1100" b="0">
                          <a:solidFill>
                            <a:srgbClr val="000000"/>
                          </a:solidFill>
                          <a:latin typeface="P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ppins"/>
                        </a:defRPr>
                      </a:pPr>
                      <a:r>
                        <a:t>                    4.6.5. Bargaining power of suppliers</a:t>
                      </a:r>
                    </a:p>
                  </a:txBody>
                  <a:tcPr>
                    <a:noFill/>
                    <a:lnL>
                      <a:noFill/>
                    </a:lnL>
                    <a:lnR>
                      <a:noFill/>
                    </a:lnR>
                    <a:lnT>
                      <a:noFill/>
                    </a:lnT>
                    <a:lnB>
                      <a:noFill/>
                    </a:lnB>
                  </a:tcPr>
                </a:tc>
              </a:tr>
              <a:tr h="322729">
                <a:tc>
                  <a:txBody>
                    <a:bodyPr/>
                    <a:lstStyle/>
                    <a:p>
                      <a:pPr>
                        <a:defRPr sz="1100" b="0">
                          <a:solidFill>
                            <a:srgbClr val="000000"/>
                          </a:solidFill>
                          <a:latin typeface="Poppins"/>
                        </a:defRPr>
                      </a:pPr>
                      <a:r>
                        <a:t>          2.4. Market Assumptions &amp; Limitations</a:t>
                      </a:r>
                    </a:p>
                  </a:txBody>
                  <a:tcPr>
                    <a:noFill/>
                    <a:lnL>
                      <a:noFill/>
                    </a:lnL>
                    <a:lnR>
                      <a:noFill/>
                    </a:lnR>
                    <a:lnT>
                      <a:noFill/>
                    </a:lnT>
                    <a:lnB>
                      <a:noFill/>
                    </a:lnB>
                  </a:tcPr>
                </a:tc>
                <a:tc>
                  <a:txBody>
                    <a:bodyPr/>
                    <a:lstStyle/>
                    <a:p>
                      <a:pPr>
                        <a:defRPr sz="1100" b="1">
                          <a:solidFill>
                            <a:srgbClr val="7030A0"/>
                          </a:solidFill>
                          <a:latin typeface="Poppins"/>
                        </a:defRPr>
                      </a:pPr>
                      <a:r>
                        <a:t>5. Key Market Insights</a:t>
                      </a:r>
                    </a:p>
                  </a:txBody>
                  <a:tcPr>
                    <a:noFill/>
                    <a:lnL>
                      <a:noFill/>
                    </a:lnL>
                    <a:lnR>
                      <a:noFill/>
                    </a:lnR>
                    <a:lnT>
                      <a:noFill/>
                    </a:lnT>
                    <a:lnB>
                      <a:noFill/>
                    </a:lnB>
                  </a:tcPr>
                </a:tc>
              </a:tr>
              <a:tr h="322729">
                <a:tc>
                  <a:txBody>
                    <a:bodyPr/>
                    <a:lstStyle/>
                    <a:p>
                      <a:pPr>
                        <a:defRPr sz="1100" b="1">
                          <a:solidFill>
                            <a:srgbClr val="7030A0"/>
                          </a:solidFill>
                          <a:latin typeface="Poppins"/>
                        </a:defRPr>
                      </a:pPr>
                      <a:r>
                        <a:t>3. Executive Summary</a:t>
                      </a:r>
                    </a:p>
                  </a:txBody>
                  <a:tcPr>
                    <a:noFill/>
                    <a:lnL>
                      <a:noFill/>
                    </a:lnL>
                    <a:lnR>
                      <a:noFill/>
                    </a:lnR>
                    <a:lnT>
                      <a:noFill/>
                    </a:lnT>
                    <a:lnB>
                      <a:noFill/>
                    </a:lnB>
                  </a:tcPr>
                </a:tc>
                <a:tc>
                  <a:txBody>
                    <a:bodyPr/>
                    <a:lstStyle/>
                    <a:p>
                      <a:pPr>
                        <a:defRPr sz="1100" b="0">
                          <a:solidFill>
                            <a:srgbClr val="000000"/>
                          </a:solidFill>
                          <a:latin typeface="Poppins"/>
                        </a:defRPr>
                      </a:pPr>
                      <a:r>
                        <a:t>          5.1. Key Success Factors</a:t>
                      </a:r>
                    </a:p>
                  </a:txBody>
                  <a:tcPr>
                    <a:noFill/>
                    <a:lnL>
                      <a:noFill/>
                    </a:lnL>
                    <a:lnR>
                      <a:noFill/>
                    </a:lnR>
                    <a:lnT>
                      <a:noFill/>
                    </a:lnT>
                    <a:lnB>
                      <a:noFill/>
                    </a:lnB>
                  </a:tcPr>
                </a:tc>
              </a:tr>
              <a:tr h="322729">
                <a:tc>
                  <a:txBody>
                    <a:bodyPr/>
                    <a:lstStyle/>
                    <a:p>
                      <a:pPr>
                        <a:defRPr sz="1100" b="0">
                          <a:solidFill>
                            <a:srgbClr val="000000"/>
                          </a:solidFill>
                          <a:latin typeface="Poppins"/>
                        </a:defRPr>
                      </a:pPr>
                      <a:r>
                        <a:t>          3.1. Global Market Outlook</a:t>
                      </a:r>
                    </a:p>
                  </a:txBody>
                  <a:tcPr>
                    <a:noFill/>
                    <a:lnL>
                      <a:noFill/>
                    </a:lnL>
                    <a:lnR>
                      <a:noFill/>
                    </a:lnR>
                    <a:lnT>
                      <a:noFill/>
                    </a:lnT>
                    <a:lnB>
                      <a:noFill/>
                    </a:lnB>
                  </a:tcPr>
                </a:tc>
                <a:tc>
                  <a:txBody>
                    <a:bodyPr/>
                    <a:lstStyle/>
                    <a:p>
                      <a:pPr>
                        <a:defRPr sz="1100" b="0">
                          <a:solidFill>
                            <a:srgbClr val="000000"/>
                          </a:solidFill>
                          <a:latin typeface="Poppins"/>
                        </a:defRPr>
                      </a:pPr>
                      <a:r>
                        <a:t>          5.2. Market Impacting Factors</a:t>
                      </a:r>
                    </a:p>
                  </a:txBody>
                  <a:tcPr>
                    <a:noFill/>
                    <a:lnL>
                      <a:noFill/>
                    </a:lnL>
                    <a:lnR>
                      <a:noFill/>
                    </a:lnR>
                    <a:lnT>
                      <a:noFill/>
                    </a:lnT>
                    <a:lnB>
                      <a:noFill/>
                    </a:lnB>
                  </a:tcPr>
                </a:tc>
              </a:tr>
              <a:tr h="322729">
                <a:tc>
                  <a:txBody>
                    <a:bodyPr/>
                    <a:lstStyle/>
                    <a:p>
                      <a:pPr>
                        <a:defRPr sz="1100" b="0">
                          <a:solidFill>
                            <a:srgbClr val="000000"/>
                          </a:solidFill>
                          <a:latin typeface="Poppins"/>
                        </a:defRPr>
                      </a:pPr>
                      <a:r>
                        <a:t>          3.2. Key Market Highlights</a:t>
                      </a:r>
                    </a:p>
                  </a:txBody>
                  <a:tcPr>
                    <a:noFill/>
                    <a:lnL>
                      <a:noFill/>
                    </a:lnL>
                    <a:lnR>
                      <a:noFill/>
                    </a:lnR>
                    <a:lnT>
                      <a:noFill/>
                    </a:lnT>
                    <a:lnB>
                      <a:noFill/>
                    </a:lnB>
                  </a:tcPr>
                </a:tc>
                <a:tc>
                  <a:txBody>
                    <a:bodyPr/>
                    <a:lstStyle/>
                    <a:p>
                      <a:pPr>
                        <a:defRPr sz="1100" b="0">
                          <a:solidFill>
                            <a:srgbClr val="000000"/>
                          </a:solidFill>
                          <a:latin typeface="Poppins"/>
                        </a:defRPr>
                      </a:pPr>
                      <a:r>
                        <a:t>          5.3. Top Investment Pockets</a:t>
                      </a:r>
                    </a:p>
                  </a:txBody>
                  <a:tcPr>
                    <a:noFill/>
                    <a:lnL>
                      <a:noFill/>
                    </a:lnL>
                    <a:lnR>
                      <a:noFill/>
                    </a:lnR>
                    <a:lnT>
                      <a:noFill/>
                    </a:lnT>
                    <a:lnB>
                      <a:noFill/>
                    </a:lnB>
                  </a:tcPr>
                </a:tc>
              </a:tr>
              <a:tr h="322729">
                <a:tc>
                  <a:txBody>
                    <a:bodyPr/>
                    <a:lstStyle/>
                    <a:p>
                      <a:pPr>
                        <a:defRPr sz="1100" b="0">
                          <a:solidFill>
                            <a:srgbClr val="000000"/>
                          </a:solidFill>
                          <a:latin typeface="Poppins"/>
                        </a:defRPr>
                      </a:pPr>
                      <a:r>
                        <a:t>          3.3. Segmental Overview</a:t>
                      </a:r>
                    </a:p>
                  </a:txBody>
                  <a:tcPr>
                    <a:noFill/>
                    <a:lnL>
                      <a:noFill/>
                    </a:lnL>
                    <a:lnR>
                      <a:noFill/>
                    </a:lnR>
                    <a:lnT>
                      <a:noFill/>
                    </a:lnT>
                    <a:lnB>
                      <a:noFill/>
                    </a:lnB>
                  </a:tcPr>
                </a:tc>
                <a:tc>
                  <a:txBody>
                    <a:bodyPr/>
                    <a:lstStyle/>
                    <a:p>
                      <a:pPr>
                        <a:defRPr sz="1100" b="0">
                          <a:solidFill>
                            <a:srgbClr val="000000"/>
                          </a:solidFill>
                          <a:latin typeface="Poppins"/>
                        </a:defRPr>
                      </a:pPr>
                      <a:r>
                        <a:t>          5.4. Market Attractiveness Index, 2024</a:t>
                      </a:r>
                    </a:p>
                  </a:txBody>
                  <a:tcPr>
                    <a:noFill/>
                    <a:lnL>
                      <a:noFill/>
                    </a:lnL>
                    <a:lnR>
                      <a:noFill/>
                    </a:lnR>
                    <a:lnT>
                      <a:noFill/>
                    </a:lnT>
                    <a:lnB>
                      <a:noFill/>
                    </a:lnB>
                  </a:tcPr>
                </a:tc>
              </a:tr>
              <a:tr h="322729">
                <a:tc>
                  <a:txBody>
                    <a:bodyPr/>
                    <a:lstStyle/>
                    <a:p>
                      <a:pPr>
                        <a:defRPr sz="1100" b="1">
                          <a:solidFill>
                            <a:srgbClr val="7030A0"/>
                          </a:solidFill>
                          <a:latin typeface="P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ppins"/>
                        </a:defRPr>
                      </a:pPr>
                      <a:r>
                        <a:t>          5.5. Market Ecosystem</a:t>
                      </a:r>
                    </a:p>
                  </a:txBody>
                  <a:tcPr>
                    <a:noFill/>
                    <a:lnL>
                      <a:noFill/>
                    </a:lnL>
                    <a:lnR>
                      <a:noFill/>
                    </a:lnR>
                    <a:lnT>
                      <a:noFill/>
                    </a:lnT>
                    <a:lnB>
                      <a:noFill/>
                    </a:lnB>
                  </a:tcPr>
                </a:tc>
              </a:tr>
              <a:tr h="322729">
                <a:tc>
                  <a:txBody>
                    <a:bodyPr/>
                    <a:lstStyle/>
                    <a:p>
                      <a:pPr>
                        <a:defRPr sz="1100" b="0">
                          <a:solidFill>
                            <a:srgbClr val="000000"/>
                          </a:solidFill>
                          <a:latin typeface="P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ppins"/>
                        </a:defRPr>
                      </a:pPr>
                      <a:r>
                        <a:t>          5.6. PESTEL Analysis</a:t>
                      </a:r>
                    </a:p>
                  </a:txBody>
                  <a:tcPr>
                    <a:noFill/>
                    <a:lnL>
                      <a:noFill/>
                    </a:lnL>
                    <a:lnR>
                      <a:noFill/>
                    </a:lnR>
                    <a:lnT>
                      <a:noFill/>
                    </a:lnT>
                    <a:lnB>
                      <a:noFill/>
                    </a:lnB>
                  </a:tcPr>
                </a:tc>
              </a:tr>
              <a:tr h="322729">
                <a:tc>
                  <a:txBody>
                    <a:bodyPr/>
                    <a:lstStyle/>
                    <a:p>
                      <a:pPr>
                        <a:defRPr sz="1100" b="0">
                          <a:solidFill>
                            <a:srgbClr val="000000"/>
                          </a:solidFill>
                          <a:latin typeface="Poppins"/>
                        </a:defRPr>
                      </a:pPr>
                      <a:r>
                        <a:t>          4.2. Drivers &amp; Opportunities</a:t>
                      </a:r>
                    </a:p>
                  </a:txBody>
                  <a:tcPr>
                    <a:noFill/>
                    <a:lnL>
                      <a:noFill/>
                    </a:lnL>
                    <a:lnR>
                      <a:noFill/>
                    </a:lnR>
                    <a:lnT>
                      <a:noFill/>
                    </a:lnT>
                    <a:lnB>
                      <a:noFill/>
                    </a:lnB>
                  </a:tcPr>
                </a:tc>
                <a:tc>
                  <a:txBody>
                    <a:bodyPr/>
                    <a:lstStyle/>
                    <a:p>
                      <a:pPr>
                        <a:defRPr sz="1100" b="0">
                          <a:solidFill>
                            <a:srgbClr val="000000"/>
                          </a:solidFill>
                          <a:latin typeface="Poppins"/>
                        </a:defRPr>
                      </a:pPr>
                      <a:r>
                        <a:t>          5.7. Pricing Analysis</a:t>
                      </a:r>
                    </a:p>
                  </a:txBody>
                  <a:tcPr>
                    <a:noFill/>
                    <a:lnL>
                      <a:noFill/>
                    </a:lnL>
                    <a:lnR>
                      <a:noFill/>
                    </a:lnR>
                    <a:lnT>
                      <a:noFill/>
                    </a:lnT>
                    <a:lnB>
                      <a:noFill/>
                    </a:lnB>
                  </a:tcPr>
                </a:tc>
              </a:tr>
              <a:tr h="322729">
                <a:tc>
                  <a:txBody>
                    <a:bodyPr/>
                    <a:lstStyle/>
                    <a:p>
                      <a:pPr>
                        <a:defRPr sz="1100" b="0">
                          <a:solidFill>
                            <a:srgbClr val="000000"/>
                          </a:solidFill>
                          <a:latin typeface="P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ppins"/>
                        </a:defRPr>
                      </a:pPr>
                      <a:r>
                        <a:t>          5.8. Regulatory Landscape</a:t>
                      </a:r>
                    </a:p>
                  </a:txBody>
                  <a:tcPr>
                    <a:noFill/>
                    <a:lnL>
                      <a:noFill/>
                    </a:lnL>
                    <a:lnR>
                      <a:noFill/>
                    </a:lnR>
                    <a:lnT>
                      <a:noFill/>
                    </a:lnT>
                    <a:lnB>
                      <a:noFill/>
                    </a:lnB>
                  </a:tcPr>
                </a:tc>
              </a:tr>
              <a:tr h="322736">
                <a:tc>
                  <a:txBody>
                    <a:bodyPr/>
                    <a:lstStyle/>
                    <a:p>
                      <a:pPr>
                        <a:defRPr sz="1100" b="0">
                          <a:solidFill>
                            <a:srgbClr val="000000"/>
                          </a:solidFill>
                          <a:latin typeface="Poppins"/>
                        </a:defRPr>
                      </a:pPr>
                      <a:r>
                        <a:t>          4.4. Supply Side Trends</a:t>
                      </a:r>
                    </a:p>
                  </a:txBody>
                  <a:tcPr>
                    <a:noFill/>
                    <a:lnL>
                      <a:noFill/>
                    </a:lnL>
                    <a:lnR>
                      <a:noFill/>
                    </a:lnR>
                    <a:lnT>
                      <a:noFill/>
                    </a:lnT>
                    <a:lnB>
                      <a:noFill/>
                    </a:lnB>
                  </a:tcPr>
                </a:tc>
                <a:tc>
                  <a:txBody>
                    <a:bodyPr/>
                    <a:lstStyle/>
                    <a:p>
                      <a:pPr>
                        <a:defRPr sz="1100" b="1">
                          <a:solidFill>
                            <a:srgbClr val="7030A0"/>
                          </a:solidFill>
                          <a:latin typeface="Poppins"/>
                        </a:defRPr>
                      </a:pPr>
                      <a:r>
                        <a:t>6. Market of Computers Size by Vehicle Type (2019-2032)</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6.1. Cars</a:t>
                      </a:r>
                    </a:p>
                  </a:txBody>
                  <a:tcPr>
                    <a:noFill/>
                    <a:lnL>
                      <a:noFill/>
                    </a:lnL>
                    <a:lnR>
                      <a:noFill/>
                    </a:lnR>
                    <a:lnT>
                      <a:noFill/>
                    </a:lnT>
                    <a:lnB>
                      <a:noFill/>
                    </a:lnB>
                  </a:tcPr>
                </a:tc>
                <a:tc>
                  <a:txBody>
                    <a:bodyPr/>
                    <a:lstStyle/>
                    <a:p>
                      <a:pPr>
                        <a:defRPr sz="1100" b="0">
                          <a:solidFill>
                            <a:srgbClr val="000000"/>
                          </a:solidFill>
                          <a:latin typeface="Poppins"/>
                        </a:defRPr>
                      </a:pPr>
                      <a:r>
                        <a:t>                    8.1.2. Cameras</a:t>
                      </a:r>
                    </a:p>
                  </a:txBody>
                  <a:tcPr>
                    <a:noFill/>
                    <a:lnL>
                      <a:noFill/>
                    </a:lnL>
                    <a:lnR>
                      <a:noFill/>
                    </a:lnR>
                    <a:lnT>
                      <a:noFill/>
                    </a:lnT>
                    <a:lnB>
                      <a:noFill/>
                    </a:lnB>
                  </a:tcPr>
                </a:tc>
              </a:tr>
              <a:tr h="322729">
                <a:tc>
                  <a:txBody>
                    <a:bodyPr/>
                    <a:lstStyle/>
                    <a:p>
                      <a:pPr>
                        <a:defRPr sz="1100" b="0">
                          <a:solidFill>
                            <a:srgbClr val="000000"/>
                          </a:solidFill>
                          <a:latin typeface="Poppins"/>
                        </a:defRPr>
                      </a:pPr>
                      <a:r>
                        <a:t>                    6.1.1. ICE</a:t>
                      </a:r>
                    </a:p>
                  </a:txBody>
                  <a:tcPr>
                    <a:noFill/>
                    <a:lnL>
                      <a:noFill/>
                    </a:lnL>
                    <a:lnR>
                      <a:noFill/>
                    </a:lnR>
                    <a:lnT>
                      <a:noFill/>
                    </a:lnT>
                    <a:lnB>
                      <a:noFill/>
                    </a:lnB>
                  </a:tcPr>
                </a:tc>
                <a:tc>
                  <a:txBody>
                    <a:bodyPr/>
                    <a:lstStyle/>
                    <a:p>
                      <a:pPr>
                        <a:defRPr sz="1100" b="0">
                          <a:solidFill>
                            <a:srgbClr val="000000"/>
                          </a:solidFill>
                          <a:latin typeface="Poppins"/>
                        </a:defRPr>
                      </a:pPr>
                      <a:r>
                        <a:t>                    8.1.3. Radars</a:t>
                      </a:r>
                    </a:p>
                  </a:txBody>
                  <a:tcPr>
                    <a:noFill/>
                    <a:lnL>
                      <a:noFill/>
                    </a:lnL>
                    <a:lnR>
                      <a:noFill/>
                    </a:lnR>
                    <a:lnT>
                      <a:noFill/>
                    </a:lnT>
                    <a:lnB>
                      <a:noFill/>
                    </a:lnB>
                  </a:tcPr>
                </a:tc>
              </a:tr>
              <a:tr h="322729">
                <a:tc>
                  <a:txBody>
                    <a:bodyPr/>
                    <a:lstStyle/>
                    <a:p>
                      <a:pPr>
                        <a:defRPr sz="1100" b="0">
                          <a:solidFill>
                            <a:srgbClr val="000000"/>
                          </a:solidFill>
                          <a:latin typeface="Poppins"/>
                        </a:defRPr>
                      </a:pPr>
                      <a:r>
                        <a:t>                    6.1.2. BEV</a:t>
                      </a:r>
                    </a:p>
                  </a:txBody>
                  <a:tcPr>
                    <a:noFill/>
                    <a:lnL>
                      <a:noFill/>
                    </a:lnL>
                    <a:lnR>
                      <a:noFill/>
                    </a:lnR>
                    <a:lnT>
                      <a:noFill/>
                    </a:lnT>
                    <a:lnB>
                      <a:noFill/>
                    </a:lnB>
                  </a:tcPr>
                </a:tc>
                <a:tc>
                  <a:txBody>
                    <a:bodyPr/>
                    <a:lstStyle/>
                    <a:p>
                      <a:pPr>
                        <a:defRPr sz="1100" b="0">
                          <a:solidFill>
                            <a:srgbClr val="000000"/>
                          </a:solidFill>
                          <a:latin typeface="Poppins"/>
                        </a:defRPr>
                      </a:pPr>
                      <a:r>
                        <a:t>                    8.1.4. Connectivity Modules (5G TCUs)</a:t>
                      </a:r>
                    </a:p>
                  </a:txBody>
                  <a:tcPr>
                    <a:noFill/>
                    <a:lnL>
                      <a:noFill/>
                    </a:lnL>
                    <a:lnR>
                      <a:noFill/>
                    </a:lnR>
                    <a:lnT>
                      <a:noFill/>
                    </a:lnT>
                    <a:lnB>
                      <a:noFill/>
                    </a:lnB>
                  </a:tcPr>
                </a:tc>
              </a:tr>
              <a:tr h="322729">
                <a:tc>
                  <a:txBody>
                    <a:bodyPr/>
                    <a:lstStyle/>
                    <a:p>
                      <a:pPr>
                        <a:defRPr sz="1100" b="0">
                          <a:solidFill>
                            <a:srgbClr val="000000"/>
                          </a:solidFill>
                          <a:latin typeface="Poppins"/>
                        </a:defRPr>
                      </a:pPr>
                      <a:r>
                        <a:t>                    6.1.3. Fuel Cell</a:t>
                      </a:r>
                    </a:p>
                  </a:txBody>
                  <a:tcPr>
                    <a:noFill/>
                    <a:lnL>
                      <a:noFill/>
                    </a:lnL>
                    <a:lnR>
                      <a:noFill/>
                    </a:lnR>
                    <a:lnT>
                      <a:noFill/>
                    </a:lnT>
                    <a:lnB>
                      <a:noFill/>
                    </a:lnB>
                  </a:tcPr>
                </a:tc>
                <a:tc>
                  <a:txBody>
                    <a:bodyPr/>
                    <a:lstStyle/>
                    <a:p>
                      <a:pPr>
                        <a:defRPr sz="1100" b="0">
                          <a:solidFill>
                            <a:srgbClr val="000000"/>
                          </a:solidFill>
                          <a:latin typeface="Poppins"/>
                        </a:defRPr>
                      </a:pPr>
                      <a:r>
                        <a:t>                    8.1.5. Others</a:t>
                      </a:r>
                    </a:p>
                  </a:txBody>
                  <a:tcPr>
                    <a:noFill/>
                    <a:lnL>
                      <a:noFill/>
                    </a:lnL>
                    <a:lnR>
                      <a:noFill/>
                    </a:lnR>
                    <a:lnT>
                      <a:noFill/>
                    </a:lnT>
                    <a:lnB>
                      <a:noFill/>
                    </a:lnB>
                  </a:tcPr>
                </a:tc>
              </a:tr>
              <a:tr h="322729">
                <a:tc>
                  <a:txBody>
                    <a:bodyPr/>
                    <a:lstStyle/>
                    <a:p>
                      <a:pPr>
                        <a:defRPr sz="1100" b="0">
                          <a:solidFill>
                            <a:srgbClr val="000000"/>
                          </a:solidFill>
                          <a:latin typeface="Poppins"/>
                        </a:defRPr>
                      </a:pPr>
                      <a:r>
                        <a:t>                    6.1.4. Others</a:t>
                      </a:r>
                    </a:p>
                  </a:txBody>
                  <a:tcPr>
                    <a:noFill/>
                    <a:lnL>
                      <a:noFill/>
                    </a:lnL>
                    <a:lnR>
                      <a:noFill/>
                    </a:lnR>
                    <a:lnT>
                      <a:noFill/>
                    </a:lnT>
                    <a:lnB>
                      <a:noFill/>
                    </a:lnB>
                  </a:tcPr>
                </a:tc>
                <a:tc>
                  <a:txBody>
                    <a:bodyPr/>
                    <a:lstStyle/>
                    <a:p>
                      <a:pPr>
                        <a:defRPr sz="1100" b="0">
                          <a:solidFill>
                            <a:srgbClr val="000000"/>
                          </a:solidFill>
                          <a:latin typeface="Poppins"/>
                        </a:defRPr>
                      </a:pPr>
                      <a:r>
                        <a:t>          8.2. Software</a:t>
                      </a:r>
                    </a:p>
                  </a:txBody>
                  <a:tcPr>
                    <a:noFill/>
                    <a:lnL>
                      <a:noFill/>
                    </a:lnL>
                    <a:lnR>
                      <a:noFill/>
                    </a:lnR>
                    <a:lnT>
                      <a:noFill/>
                    </a:lnT>
                    <a:lnB>
                      <a:noFill/>
                    </a:lnB>
                  </a:tcPr>
                </a:tc>
              </a:tr>
              <a:tr h="322729">
                <a:tc>
                  <a:txBody>
                    <a:bodyPr/>
                    <a:lstStyle/>
                    <a:p>
                      <a:pPr>
                        <a:defRPr sz="1100" b="0">
                          <a:solidFill>
                            <a:srgbClr val="000000"/>
                          </a:solidFill>
                          <a:latin typeface="Poppins"/>
                        </a:defRPr>
                      </a:pPr>
                      <a:r>
                        <a:t>          6.2. Vans</a:t>
                      </a:r>
                    </a:p>
                  </a:txBody>
                  <a:tcPr>
                    <a:noFill/>
                    <a:lnL>
                      <a:noFill/>
                    </a:lnL>
                    <a:lnR>
                      <a:noFill/>
                    </a:lnR>
                    <a:lnT>
                      <a:noFill/>
                    </a:lnT>
                    <a:lnB>
                      <a:noFill/>
                    </a:lnB>
                  </a:tcPr>
                </a:tc>
                <a:tc>
                  <a:txBody>
                    <a:bodyPr/>
                    <a:lstStyle/>
                    <a:p>
                      <a:pPr>
                        <a:defRPr sz="1100" b="1">
                          <a:solidFill>
                            <a:srgbClr val="7030A0"/>
                          </a:solidFill>
                          <a:latin typeface="Poppins"/>
                        </a:defRPr>
                      </a:pPr>
                      <a:r>
                        <a:t>9. Market of Computers Size by Service (2019-2032)</a:t>
                      </a:r>
                    </a:p>
                  </a:txBody>
                  <a:tcPr>
                    <a:noFill/>
                    <a:lnL>
                      <a:noFill/>
                    </a:lnL>
                    <a:lnR>
                      <a:noFill/>
                    </a:lnR>
                    <a:lnT>
                      <a:noFill/>
                    </a:lnT>
                    <a:lnB>
                      <a:noFill/>
                    </a:lnB>
                  </a:tcPr>
                </a:tc>
              </a:tr>
              <a:tr h="322729">
                <a:tc>
                  <a:txBody>
                    <a:bodyPr/>
                    <a:lstStyle/>
                    <a:p>
                      <a:pPr>
                        <a:defRPr sz="1100" b="0">
                          <a:solidFill>
                            <a:srgbClr val="000000"/>
                          </a:solidFill>
                          <a:latin typeface="Poppins"/>
                        </a:defRPr>
                      </a:pPr>
                      <a:r>
                        <a:t>                    6.2.1. ICE</a:t>
                      </a:r>
                    </a:p>
                  </a:txBody>
                  <a:tcPr>
                    <a:noFill/>
                    <a:lnL>
                      <a:noFill/>
                    </a:lnL>
                    <a:lnR>
                      <a:noFill/>
                    </a:lnR>
                    <a:lnT>
                      <a:noFill/>
                    </a:lnT>
                    <a:lnB>
                      <a:noFill/>
                    </a:lnB>
                  </a:tcPr>
                </a:tc>
                <a:tc>
                  <a:txBody>
                    <a:bodyPr/>
                    <a:lstStyle/>
                    <a:p>
                      <a:pPr>
                        <a:defRPr sz="1100" b="0">
                          <a:solidFill>
                            <a:srgbClr val="000000"/>
                          </a:solidFill>
                          <a:latin typeface="Poppins"/>
                        </a:defRPr>
                      </a:pPr>
                      <a:r>
                        <a:t>          9.1. Rental</a:t>
                      </a:r>
                    </a:p>
                  </a:txBody>
                  <a:tcPr>
                    <a:noFill/>
                    <a:lnL>
                      <a:noFill/>
                    </a:lnL>
                    <a:lnR>
                      <a:noFill/>
                    </a:lnR>
                    <a:lnT>
                      <a:noFill/>
                    </a:lnT>
                    <a:lnB>
                      <a:noFill/>
                    </a:lnB>
                  </a:tcPr>
                </a:tc>
              </a:tr>
              <a:tr h="322729">
                <a:tc>
                  <a:txBody>
                    <a:bodyPr/>
                    <a:lstStyle/>
                    <a:p>
                      <a:pPr>
                        <a:defRPr sz="1100" b="0">
                          <a:solidFill>
                            <a:srgbClr val="000000"/>
                          </a:solidFill>
                          <a:latin typeface="Poppins"/>
                        </a:defRPr>
                      </a:pPr>
                      <a:r>
                        <a:t>                    6.2.2. BEV</a:t>
                      </a:r>
                    </a:p>
                  </a:txBody>
                  <a:tcPr>
                    <a:noFill/>
                    <a:lnL>
                      <a:noFill/>
                    </a:lnL>
                    <a:lnR>
                      <a:noFill/>
                    </a:lnR>
                    <a:lnT>
                      <a:noFill/>
                    </a:lnT>
                    <a:lnB>
                      <a:noFill/>
                    </a:lnB>
                  </a:tcPr>
                </a:tc>
                <a:tc>
                  <a:txBody>
                    <a:bodyPr/>
                    <a:lstStyle/>
                    <a:p>
                      <a:pPr>
                        <a:defRPr sz="1100" b="0">
                          <a:solidFill>
                            <a:srgbClr val="000000"/>
                          </a:solidFill>
                          <a:latin typeface="Poppins"/>
                        </a:defRPr>
                      </a:pPr>
                      <a:r>
                        <a:t>          9.2. Station Based</a:t>
                      </a:r>
                    </a:p>
                  </a:txBody>
                  <a:tcPr>
                    <a:noFill/>
                    <a:lnL>
                      <a:noFill/>
                    </a:lnL>
                    <a:lnR>
                      <a:noFill/>
                    </a:lnR>
                    <a:lnT>
                      <a:noFill/>
                    </a:lnT>
                    <a:lnB>
                      <a:noFill/>
                    </a:lnB>
                  </a:tcPr>
                </a:tc>
              </a:tr>
              <a:tr h="322729">
                <a:tc>
                  <a:txBody>
                    <a:bodyPr/>
                    <a:lstStyle/>
                    <a:p>
                      <a:pPr>
                        <a:defRPr sz="1100" b="0">
                          <a:solidFill>
                            <a:srgbClr val="000000"/>
                          </a:solidFill>
                          <a:latin typeface="Poppins"/>
                        </a:defRPr>
                      </a:pPr>
                      <a:r>
                        <a:t>                    6.2.3. Fuel Cell</a:t>
                      </a:r>
                    </a:p>
                  </a:txBody>
                  <a:tcPr>
                    <a:noFill/>
                    <a:lnL>
                      <a:noFill/>
                    </a:lnL>
                    <a:lnR>
                      <a:noFill/>
                    </a:lnR>
                    <a:lnT>
                      <a:noFill/>
                    </a:lnT>
                    <a:lnB>
                      <a:noFill/>
                    </a:lnB>
                  </a:tcPr>
                </a:tc>
                <a:tc>
                  <a:txBody>
                    <a:bodyPr/>
                    <a:lstStyle/>
                    <a:p>
                      <a:pPr>
                        <a:defRPr sz="1100" b="1">
                          <a:solidFill>
                            <a:srgbClr val="7030A0"/>
                          </a:solidFill>
                          <a:latin typeface="Poppins"/>
                        </a:defRPr>
                      </a:pPr>
                      <a:r>
                        <a:t>10. Market of Computers Size by Application (2019-2032)</a:t>
                      </a:r>
                    </a:p>
                  </a:txBody>
                  <a:tcPr>
                    <a:noFill/>
                    <a:lnL>
                      <a:noFill/>
                    </a:lnL>
                    <a:lnR>
                      <a:noFill/>
                    </a:lnR>
                    <a:lnT>
                      <a:noFill/>
                    </a:lnT>
                    <a:lnB>
                      <a:noFill/>
                    </a:lnB>
                  </a:tcPr>
                </a:tc>
              </a:tr>
              <a:tr h="322729">
                <a:tc>
                  <a:txBody>
                    <a:bodyPr/>
                    <a:lstStyle/>
                    <a:p>
                      <a:pPr>
                        <a:defRPr sz="1100" b="0">
                          <a:solidFill>
                            <a:srgbClr val="000000"/>
                          </a:solidFill>
                          <a:latin typeface="Poppins"/>
                        </a:defRPr>
                      </a:pPr>
                      <a:r>
                        <a:t>                    6.2.4. Others</a:t>
                      </a:r>
                    </a:p>
                  </a:txBody>
                  <a:tcPr>
                    <a:noFill/>
                    <a:lnL>
                      <a:noFill/>
                    </a:lnL>
                    <a:lnR>
                      <a:noFill/>
                    </a:lnR>
                    <a:lnT>
                      <a:noFill/>
                    </a:lnT>
                    <a:lnB>
                      <a:noFill/>
                    </a:lnB>
                  </a:tcPr>
                </a:tc>
                <a:tc>
                  <a:txBody>
                    <a:bodyPr/>
                    <a:lstStyle/>
                    <a:p>
                      <a:pPr>
                        <a:defRPr sz="1100" b="0">
                          <a:solidFill>
                            <a:srgbClr val="000000"/>
                          </a:solidFill>
                          <a:latin typeface="Poppins"/>
                        </a:defRPr>
                      </a:pPr>
                      <a:r>
                        <a:t>          10.1. Passenger Transportation</a:t>
                      </a:r>
                    </a:p>
                  </a:txBody>
                  <a:tcPr>
                    <a:noFill/>
                    <a:lnL>
                      <a:noFill/>
                    </a:lnL>
                    <a:lnR>
                      <a:noFill/>
                    </a:lnR>
                    <a:lnT>
                      <a:noFill/>
                    </a:lnT>
                    <a:lnB>
                      <a:noFill/>
                    </a:lnB>
                  </a:tcPr>
                </a:tc>
              </a:tr>
              <a:tr h="322729">
                <a:tc>
                  <a:txBody>
                    <a:bodyPr/>
                    <a:lstStyle/>
                    <a:p>
                      <a:pPr>
                        <a:defRPr sz="1100" b="0">
                          <a:solidFill>
                            <a:srgbClr val="000000"/>
                          </a:solidFill>
                          <a:latin typeface="Poppins"/>
                        </a:defRPr>
                      </a:pPr>
                      <a:r>
                        <a:t>          6.3. Other Vehicle Types</a:t>
                      </a:r>
                    </a:p>
                  </a:txBody>
                  <a:tcPr>
                    <a:noFill/>
                    <a:lnL>
                      <a:noFill/>
                    </a:lnL>
                    <a:lnR>
                      <a:noFill/>
                    </a:lnR>
                    <a:lnT>
                      <a:noFill/>
                    </a:lnT>
                    <a:lnB>
                      <a:noFill/>
                    </a:lnB>
                  </a:tcPr>
                </a:tc>
                <a:tc>
                  <a:txBody>
                    <a:bodyPr/>
                    <a:lstStyle/>
                    <a:p>
                      <a:pPr>
                        <a:defRPr sz="1100" b="0">
                          <a:solidFill>
                            <a:srgbClr val="000000"/>
                          </a:solidFill>
                          <a:latin typeface="Poppins"/>
                        </a:defRPr>
                      </a:pPr>
                      <a:r>
                        <a:t>          10.2. Goods Transportation</a:t>
                      </a:r>
                    </a:p>
                  </a:txBody>
                  <a:tcPr>
                    <a:noFill/>
                    <a:lnL>
                      <a:noFill/>
                    </a:lnL>
                    <a:lnR>
                      <a:noFill/>
                    </a:lnR>
                    <a:lnT>
                      <a:noFill/>
                    </a:lnT>
                    <a:lnB>
                      <a:noFill/>
                    </a:lnB>
                  </a:tcPr>
                </a:tc>
              </a:tr>
              <a:tr h="322729">
                <a:tc>
                  <a:txBody>
                    <a:bodyPr/>
                    <a:lstStyle/>
                    <a:p>
                      <a:pPr>
                        <a:defRPr sz="1100" b="1">
                          <a:solidFill>
                            <a:srgbClr val="7030A0"/>
                          </a:solidFill>
                          <a:latin typeface="Poppins"/>
                        </a:defRPr>
                      </a:pPr>
                      <a:r>
                        <a:t>7. Market of Computers Size by Autonomous Level (2019-2032)</a:t>
                      </a:r>
                    </a:p>
                  </a:txBody>
                  <a:tcPr>
                    <a:noFill/>
                    <a:lnL>
                      <a:noFill/>
                    </a:lnL>
                    <a:lnR>
                      <a:noFill/>
                    </a:lnR>
                    <a:lnT>
                      <a:noFill/>
                    </a:lnT>
                    <a:lnB>
                      <a:noFill/>
                    </a:lnB>
                  </a:tcPr>
                </a:tc>
                <a:tc>
                  <a:txBody>
                    <a:bodyPr/>
                    <a:lstStyle/>
                    <a:p>
                      <a:pPr>
                        <a:defRPr sz="1100" b="1">
                          <a:solidFill>
                            <a:srgbClr val="7030A0"/>
                          </a:solidFill>
                          <a:latin typeface="Poppins"/>
                        </a:defRPr>
                      </a:pPr>
                      <a:r>
                        <a:t>11. Market of Computers Size by Region (2019-2032)</a:t>
                      </a:r>
                    </a:p>
                  </a:txBody>
                  <a:tcPr>
                    <a:noFill/>
                    <a:lnL>
                      <a:noFill/>
                    </a:lnL>
                    <a:lnR>
                      <a:noFill/>
                    </a:lnR>
                    <a:lnT>
                      <a:noFill/>
                    </a:lnT>
                    <a:lnB>
                      <a:noFill/>
                    </a:lnB>
                  </a:tcPr>
                </a:tc>
              </a:tr>
              <a:tr h="322729">
                <a:tc>
                  <a:txBody>
                    <a:bodyPr/>
                    <a:lstStyle/>
                    <a:p>
                      <a:pPr>
                        <a:defRPr sz="1100" b="0">
                          <a:solidFill>
                            <a:srgbClr val="000000"/>
                          </a:solidFill>
                          <a:latin typeface="Poppins"/>
                        </a:defRPr>
                      </a:pPr>
                      <a:r>
                        <a:t>          7.1. Teleoperated</a:t>
                      </a:r>
                    </a:p>
                  </a:txBody>
                  <a:tcPr>
                    <a:noFill/>
                    <a:lnL>
                      <a:noFill/>
                    </a:lnL>
                    <a:lnR>
                      <a:noFill/>
                    </a:lnR>
                    <a:lnT>
                      <a:noFill/>
                    </a:lnT>
                    <a:lnB>
                      <a:noFill/>
                    </a:lnB>
                  </a:tcPr>
                </a:tc>
                <a:tc>
                  <a:txBody>
                    <a:bodyPr/>
                    <a:lstStyle/>
                    <a:p>
                      <a:pPr>
                        <a:defRPr sz="1100" b="0">
                          <a:solidFill>
                            <a:srgbClr val="000000"/>
                          </a:solidFill>
                          <a:latin typeface="Poppins"/>
                        </a:defRPr>
                      </a:pPr>
                      <a:r>
                        <a:t>          11.1. North America</a:t>
                      </a:r>
                    </a:p>
                  </a:txBody>
                  <a:tcPr>
                    <a:noFill/>
                    <a:lnL>
                      <a:noFill/>
                    </a:lnL>
                    <a:lnR>
                      <a:noFill/>
                    </a:lnR>
                    <a:lnT>
                      <a:noFill/>
                    </a:lnT>
                    <a:lnB>
                      <a:noFill/>
                    </a:lnB>
                  </a:tcPr>
                </a:tc>
              </a:tr>
              <a:tr h="322729">
                <a:tc>
                  <a:txBody>
                    <a:bodyPr/>
                    <a:lstStyle/>
                    <a:p>
                      <a:pPr>
                        <a:defRPr sz="1100" b="0">
                          <a:solidFill>
                            <a:srgbClr val="000000"/>
                          </a:solidFill>
                          <a:latin typeface="Poppins"/>
                        </a:defRPr>
                      </a:pPr>
                      <a:r>
                        <a:t>          7.2. Fully Autonomous</a:t>
                      </a:r>
                    </a:p>
                  </a:txBody>
                  <a:tcPr>
                    <a:noFill/>
                    <a:lnL>
                      <a:noFill/>
                    </a:lnL>
                    <a:lnR>
                      <a:noFill/>
                    </a:lnR>
                    <a:lnT>
                      <a:noFill/>
                    </a:lnT>
                    <a:lnB>
                      <a:noFill/>
                    </a:lnB>
                  </a:tcPr>
                </a:tc>
                <a:tc>
                  <a:txBody>
                    <a:bodyPr/>
                    <a:lstStyle/>
                    <a:p>
                      <a:pPr>
                        <a:defRPr sz="1100" b="0">
                          <a:solidFill>
                            <a:srgbClr val="000000"/>
                          </a:solidFill>
                          <a:latin typeface="Poppins"/>
                        </a:defRPr>
                      </a:pPr>
                      <a:r>
                        <a:t>          11.2. Europe</a:t>
                      </a:r>
                    </a:p>
                  </a:txBody>
                  <a:tcPr>
                    <a:noFill/>
                    <a:lnL>
                      <a:noFill/>
                    </a:lnL>
                    <a:lnR>
                      <a:noFill/>
                    </a:lnR>
                    <a:lnT>
                      <a:noFill/>
                    </a:lnT>
                    <a:lnB>
                      <a:noFill/>
                    </a:lnB>
                  </a:tcPr>
                </a:tc>
              </a:tr>
              <a:tr h="322729">
                <a:tc>
                  <a:txBody>
                    <a:bodyPr/>
                    <a:lstStyle/>
                    <a:p>
                      <a:pPr>
                        <a:defRPr sz="1100" b="1">
                          <a:solidFill>
                            <a:srgbClr val="7030A0"/>
                          </a:solidFill>
                          <a:latin typeface="Poppins"/>
                        </a:defRPr>
                      </a:pPr>
                      <a:r>
                        <a:t>8. Market of Computers Size by Component (2019-2032)</a:t>
                      </a:r>
                    </a:p>
                  </a:txBody>
                  <a:tcPr>
                    <a:noFill/>
                    <a:lnL>
                      <a:noFill/>
                    </a:lnL>
                    <a:lnR>
                      <a:noFill/>
                    </a:lnR>
                    <a:lnT>
                      <a:noFill/>
                    </a:lnT>
                    <a:lnB>
                      <a:noFill/>
                    </a:lnB>
                  </a:tcPr>
                </a:tc>
                <a:tc>
                  <a:txBody>
                    <a:bodyPr/>
                    <a:lstStyle/>
                    <a:p>
                      <a:pPr>
                        <a:defRPr sz="1100" b="0">
                          <a:solidFill>
                            <a:srgbClr val="000000"/>
                          </a:solidFill>
                          <a:latin typeface="Poppins"/>
                        </a:defRPr>
                      </a:pPr>
                      <a:r>
                        <a:t>          11.3. Asia-Pacific</a:t>
                      </a:r>
                    </a:p>
                  </a:txBody>
                  <a:tcPr>
                    <a:noFill/>
                    <a:lnL>
                      <a:noFill/>
                    </a:lnL>
                    <a:lnR>
                      <a:noFill/>
                    </a:lnR>
                    <a:lnT>
                      <a:noFill/>
                    </a:lnT>
                    <a:lnB>
                      <a:noFill/>
                    </a:lnB>
                  </a:tcPr>
                </a:tc>
              </a:tr>
              <a:tr h="322729">
                <a:tc>
                  <a:txBody>
                    <a:bodyPr/>
                    <a:lstStyle/>
                    <a:p>
                      <a:pPr>
                        <a:defRPr sz="1100" b="0">
                          <a:solidFill>
                            <a:srgbClr val="000000"/>
                          </a:solidFill>
                          <a:latin typeface="Poppins"/>
                        </a:defRPr>
                      </a:pPr>
                      <a:r>
                        <a:t>          8.1. Hardware</a:t>
                      </a:r>
                    </a:p>
                  </a:txBody>
                  <a:tcPr>
                    <a:noFill/>
                    <a:lnL>
                      <a:noFill/>
                    </a:lnL>
                    <a:lnR>
                      <a:noFill/>
                    </a:lnR>
                    <a:lnT>
                      <a:noFill/>
                    </a:lnT>
                    <a:lnB>
                      <a:noFill/>
                    </a:lnB>
                  </a:tcPr>
                </a:tc>
                <a:tc>
                  <a:txBody>
                    <a:bodyPr/>
                    <a:lstStyle/>
                    <a:p>
                      <a:pPr>
                        <a:defRPr sz="1100" b="0">
                          <a:solidFill>
                            <a:srgbClr val="000000"/>
                          </a:solidFill>
                          <a:latin typeface="Poppins"/>
                        </a:defRPr>
                      </a:pPr>
                      <a:r>
                        <a:t>          11.4. Latin America</a:t>
                      </a:r>
                    </a:p>
                  </a:txBody>
                  <a:tcPr>
                    <a:noFill/>
                    <a:lnL>
                      <a:noFill/>
                    </a:lnL>
                    <a:lnR>
                      <a:noFill/>
                    </a:lnR>
                    <a:lnT>
                      <a:noFill/>
                    </a:lnT>
                    <a:lnB>
                      <a:noFill/>
                    </a:lnB>
                  </a:tcPr>
                </a:tc>
              </a:tr>
              <a:tr h="322736">
                <a:tc>
                  <a:txBody>
                    <a:bodyPr/>
                    <a:lstStyle/>
                    <a:p>
                      <a:pPr>
                        <a:defRPr sz="1100" b="0">
                          <a:solidFill>
                            <a:srgbClr val="000000"/>
                          </a:solidFill>
                          <a:latin typeface="Poppins"/>
                        </a:defRPr>
                      </a:pPr>
                      <a:r>
                        <a:t>                    8.1.1. LiDAR Sensors</a:t>
                      </a:r>
                    </a:p>
                  </a:txBody>
                  <a:tcPr>
                    <a:noFill/>
                    <a:lnL>
                      <a:noFill/>
                    </a:lnL>
                    <a:lnR>
                      <a:noFill/>
                    </a:lnR>
                    <a:lnT>
                      <a:noFill/>
                    </a:lnT>
                    <a:lnB>
                      <a:noFill/>
                    </a:lnB>
                  </a:tcPr>
                </a:tc>
                <a:tc>
                  <a:txBody>
                    <a:bodyPr/>
                    <a:lstStyle/>
                    <a:p>
                      <a:pPr>
                        <a:defRPr sz="1100" b="0">
                          <a:solidFill>
                            <a:srgbClr val="000000"/>
                          </a:solidFill>
                          <a:latin typeface="Poppins"/>
                        </a:defRPr>
                      </a:pPr>
                      <a:r>
                        <a:t>          11.5. Middle East &amp; Africa</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1">
                          <a:solidFill>
                            <a:srgbClr val="7030A0"/>
                          </a:solidFill>
                          <a:latin typeface="Poppins"/>
                        </a:defRPr>
                      </a:pPr>
                      <a:r>
                        <a:t>12. Global Market of Computers Size by Region (2019-2032)</a:t>
                      </a:r>
                    </a:p>
                  </a:txBody>
                  <a:tcPr>
                    <a:noFill/>
                    <a:lnL>
                      <a:noFill/>
                    </a:lnL>
                    <a:lnR>
                      <a:noFill/>
                    </a:lnR>
                    <a:lnT>
                      <a:noFill/>
                    </a:lnT>
                    <a:lnB>
                      <a:noFill/>
                    </a:lnB>
                  </a:tcPr>
                </a:tc>
                <a:tc>
                  <a:txBody>
                    <a:bodyPr/>
                    <a:lstStyle/>
                    <a:p>
                      <a:pPr>
                        <a:defRPr sz="1100" b="0">
                          <a:solidFill>
                            <a:srgbClr val="000000"/>
                          </a:solidFill>
                          <a:latin typeface="Poppins"/>
                        </a:defRPr>
                      </a:pPr>
                      <a:r>
                        <a:t>          12.4. Latin America (By Vehicle Type, By Autonomous Level, By Component, By Service, By Application, By Region)</a:t>
                      </a:r>
                    </a:p>
                  </a:txBody>
                  <a:tcPr>
                    <a:noFill/>
                    <a:lnL>
                      <a:noFill/>
                    </a:lnL>
                    <a:lnR>
                      <a:noFill/>
                    </a:lnR>
                    <a:lnT>
                      <a:noFill/>
                    </a:lnT>
                    <a:lnB>
                      <a:noFill/>
                    </a:lnB>
                  </a:tcPr>
                </a:tc>
              </a:tr>
              <a:tr h="322729">
                <a:tc>
                  <a:txBody>
                    <a:bodyPr/>
                    <a:lstStyle/>
                    <a:p>
                      <a:pPr>
                        <a:defRPr sz="1100" b="0">
                          <a:solidFill>
                            <a:srgbClr val="000000"/>
                          </a:solidFill>
                          <a:latin typeface="Poppins"/>
                        </a:defRPr>
                      </a:pPr>
                      <a:r>
                        <a:t>          12.1. North America (By Vehicle Type, By Autonomous Level, By Component, By Service, By Application, By Region)</a:t>
                      </a:r>
                    </a:p>
                  </a:txBody>
                  <a:tcPr>
                    <a:noFill/>
                    <a:lnL>
                      <a:noFill/>
                    </a:lnL>
                    <a:lnR>
                      <a:noFill/>
                    </a:lnR>
                    <a:lnT>
                      <a:noFill/>
                    </a:lnT>
                    <a:lnB>
                      <a:noFill/>
                    </a:lnB>
                  </a:tcPr>
                </a:tc>
                <a:tc>
                  <a:txBody>
                    <a:bodyPr/>
                    <a:lstStyle/>
                    <a:p>
                      <a:pPr>
                        <a:defRPr sz="1100" b="0">
                          <a:solidFill>
                            <a:srgbClr val="000000"/>
                          </a:solidFill>
                          <a:latin typeface="Poppins"/>
                        </a:defRPr>
                      </a:pPr>
                      <a:r>
                        <a:t>                    12.4.1. Brazil</a:t>
                      </a:r>
                    </a:p>
                  </a:txBody>
                  <a:tcPr>
                    <a:noFill/>
                    <a:lnL>
                      <a:noFill/>
                    </a:lnL>
                    <a:lnR>
                      <a:noFill/>
                    </a:lnR>
                    <a:lnT>
                      <a:noFill/>
                    </a:lnT>
                    <a:lnB>
                      <a:noFill/>
                    </a:lnB>
                  </a:tcPr>
                </a:tc>
              </a:tr>
              <a:tr h="322729">
                <a:tc>
                  <a:txBody>
                    <a:bodyPr/>
                    <a:lstStyle/>
                    <a:p>
                      <a:pPr>
                        <a:defRPr sz="1100" b="0">
                          <a:solidFill>
                            <a:srgbClr val="000000"/>
                          </a:solidFill>
                          <a:latin typeface="Poppins"/>
                        </a:defRPr>
                      </a:pPr>
                      <a:r>
                        <a:t>                    12.1.1. US</a:t>
                      </a:r>
                    </a:p>
                  </a:txBody>
                  <a:tcPr>
                    <a:noFill/>
                    <a:lnL>
                      <a:noFill/>
                    </a:lnL>
                    <a:lnR>
                      <a:noFill/>
                    </a:lnR>
                    <a:lnT>
                      <a:noFill/>
                    </a:lnT>
                    <a:lnB>
                      <a:noFill/>
                    </a:lnB>
                  </a:tcPr>
                </a:tc>
                <a:tc>
                  <a:txBody>
                    <a:bodyPr/>
                    <a:lstStyle/>
                    <a:p>
                      <a:pPr>
                        <a:defRPr sz="1100" b="0">
                          <a:solidFill>
                            <a:srgbClr val="000000"/>
                          </a:solidFill>
                          <a:latin typeface="Poppins"/>
                        </a:defRPr>
                      </a:pPr>
                      <a:r>
                        <a:t>                    12.4.2. Mexico</a:t>
                      </a:r>
                    </a:p>
                  </a:txBody>
                  <a:tcPr>
                    <a:noFill/>
                    <a:lnL>
                      <a:noFill/>
                    </a:lnL>
                    <a:lnR>
                      <a:noFill/>
                    </a:lnR>
                    <a:lnT>
                      <a:noFill/>
                    </a:lnT>
                    <a:lnB>
                      <a:noFill/>
                    </a:lnB>
                  </a:tcPr>
                </a:tc>
              </a:tr>
              <a:tr h="322729">
                <a:tc>
                  <a:txBody>
                    <a:bodyPr/>
                    <a:lstStyle/>
                    <a:p>
                      <a:pPr>
                        <a:defRPr sz="1100" b="0">
                          <a:solidFill>
                            <a:srgbClr val="000000"/>
                          </a:solidFill>
                          <a:latin typeface="Poppins"/>
                        </a:defRPr>
                      </a:pPr>
                      <a:r>
                        <a:t>                    12.1.2. Canada</a:t>
                      </a:r>
                    </a:p>
                  </a:txBody>
                  <a:tcPr>
                    <a:noFill/>
                    <a:lnL>
                      <a:noFill/>
                    </a:lnL>
                    <a:lnR>
                      <a:noFill/>
                    </a:lnR>
                    <a:lnT>
                      <a:noFill/>
                    </a:lnT>
                    <a:lnB>
                      <a:noFill/>
                    </a:lnB>
                  </a:tcPr>
                </a:tc>
                <a:tc>
                  <a:txBody>
                    <a:bodyPr/>
                    <a:lstStyle/>
                    <a:p>
                      <a:pPr>
                        <a:defRPr sz="1100" b="0">
                          <a:solidFill>
                            <a:srgbClr val="000000"/>
                          </a:solidFill>
                          <a:latin typeface="Poppins"/>
                        </a:defRPr>
                      </a:pPr>
                      <a:r>
                        <a:t>                    12.4.3. Rest of Latin America</a:t>
                      </a:r>
                    </a:p>
                  </a:txBody>
                  <a:tcPr>
                    <a:noFill/>
                    <a:lnL>
                      <a:noFill/>
                    </a:lnL>
                    <a:lnR>
                      <a:noFill/>
                    </a:lnR>
                    <a:lnT>
                      <a:noFill/>
                    </a:lnT>
                    <a:lnB>
                      <a:noFill/>
                    </a:lnB>
                  </a:tcPr>
                </a:tc>
              </a:tr>
              <a:tr h="322729">
                <a:tc>
                  <a:txBody>
                    <a:bodyPr/>
                    <a:lstStyle/>
                    <a:p>
                      <a:pPr>
                        <a:defRPr sz="1100" b="0">
                          <a:solidFill>
                            <a:srgbClr val="000000"/>
                          </a:solidFill>
                          <a:latin typeface="Poppins"/>
                        </a:defRPr>
                      </a:pPr>
                      <a:r>
                        <a:t>          12.2. Europe (By Vehicle Type, By Autonomous Level, By Component, By Service, By Application, By Region)</a:t>
                      </a:r>
                    </a:p>
                  </a:txBody>
                  <a:tcPr>
                    <a:noFill/>
                    <a:lnL>
                      <a:noFill/>
                    </a:lnL>
                    <a:lnR>
                      <a:noFill/>
                    </a:lnR>
                    <a:lnT>
                      <a:noFill/>
                    </a:lnT>
                    <a:lnB>
                      <a:noFill/>
                    </a:lnB>
                  </a:tcPr>
                </a:tc>
                <a:tc>
                  <a:txBody>
                    <a:bodyPr/>
                    <a:lstStyle/>
                    <a:p>
                      <a:pPr>
                        <a:defRPr sz="1100" b="0">
                          <a:solidFill>
                            <a:srgbClr val="000000"/>
                          </a:solidFill>
                          <a:latin typeface="Poppins"/>
                        </a:defRPr>
                      </a:pPr>
                      <a:r>
                        <a:t>          12.5. Middle East &amp; Africa (By Vehicle Type, By Autonomous Level, By Component, By Service, By Application, By Region)</a:t>
                      </a:r>
                    </a:p>
                  </a:txBody>
                  <a:tcPr>
                    <a:noFill/>
                    <a:lnL>
                      <a:noFill/>
                    </a:lnL>
                    <a:lnR>
                      <a:noFill/>
                    </a:lnR>
                    <a:lnT>
                      <a:noFill/>
                    </a:lnT>
                    <a:lnB>
                      <a:noFill/>
                    </a:lnB>
                  </a:tcPr>
                </a:tc>
              </a:tr>
              <a:tr h="322729">
                <a:tc>
                  <a:txBody>
                    <a:bodyPr/>
                    <a:lstStyle/>
                    <a:p>
                      <a:pPr>
                        <a:defRPr sz="1100" b="0">
                          <a:solidFill>
                            <a:srgbClr val="000000"/>
                          </a:solidFill>
                          <a:latin typeface="Poppins"/>
                        </a:defRPr>
                      </a:pPr>
                      <a:r>
                        <a:t>                    12.2.1. UK</a:t>
                      </a:r>
                    </a:p>
                  </a:txBody>
                  <a:tcPr>
                    <a:noFill/>
                    <a:lnL>
                      <a:noFill/>
                    </a:lnL>
                    <a:lnR>
                      <a:noFill/>
                    </a:lnR>
                    <a:lnT>
                      <a:noFill/>
                    </a:lnT>
                    <a:lnB>
                      <a:noFill/>
                    </a:lnB>
                  </a:tcPr>
                </a:tc>
                <a:tc>
                  <a:txBody>
                    <a:bodyPr/>
                    <a:lstStyle/>
                    <a:p>
                      <a:pPr>
                        <a:defRPr sz="1100" b="0">
                          <a:solidFill>
                            <a:srgbClr val="000000"/>
                          </a:solidFill>
                          <a:latin typeface="Poppins"/>
                        </a:defRPr>
                      </a:pPr>
                      <a:r>
                        <a:t>                    12.5.1. GCC Countries</a:t>
                      </a:r>
                    </a:p>
                  </a:txBody>
                  <a:tcPr>
                    <a:noFill/>
                    <a:lnL>
                      <a:noFill/>
                    </a:lnL>
                    <a:lnR>
                      <a:noFill/>
                    </a:lnR>
                    <a:lnT>
                      <a:noFill/>
                    </a:lnT>
                    <a:lnB>
                      <a:noFill/>
                    </a:lnB>
                  </a:tcPr>
                </a:tc>
              </a:tr>
              <a:tr h="322729">
                <a:tc>
                  <a:txBody>
                    <a:bodyPr/>
                    <a:lstStyle/>
                    <a:p>
                      <a:pPr>
                        <a:defRPr sz="1100" b="0">
                          <a:solidFill>
                            <a:srgbClr val="000000"/>
                          </a:solidFill>
                          <a:latin typeface="Poppins"/>
                        </a:defRPr>
                      </a:pPr>
                      <a:r>
                        <a:t>                    12.2.2. Germany</a:t>
                      </a:r>
                    </a:p>
                  </a:txBody>
                  <a:tcPr>
                    <a:noFill/>
                    <a:lnL>
                      <a:noFill/>
                    </a:lnL>
                    <a:lnR>
                      <a:noFill/>
                    </a:lnR>
                    <a:lnT>
                      <a:noFill/>
                    </a:lnT>
                    <a:lnB>
                      <a:noFill/>
                    </a:lnB>
                  </a:tcPr>
                </a:tc>
                <a:tc>
                  <a:txBody>
                    <a:bodyPr/>
                    <a:lstStyle/>
                    <a:p>
                      <a:pPr>
                        <a:defRPr sz="1100" b="0">
                          <a:solidFill>
                            <a:srgbClr val="000000"/>
                          </a:solidFill>
                          <a:latin typeface="Poppins"/>
                        </a:defRPr>
                      </a:pPr>
                      <a:r>
                        <a:t>                    12.5.2. South Africa</a:t>
                      </a:r>
                    </a:p>
                  </a:txBody>
                  <a:tcPr>
                    <a:noFill/>
                    <a:lnL>
                      <a:noFill/>
                    </a:lnL>
                    <a:lnR>
                      <a:noFill/>
                    </a:lnR>
                    <a:lnT>
                      <a:noFill/>
                    </a:lnT>
                    <a:lnB>
                      <a:noFill/>
                    </a:lnB>
                  </a:tcPr>
                </a:tc>
              </a:tr>
              <a:tr h="322729">
                <a:tc>
                  <a:txBody>
                    <a:bodyPr/>
                    <a:lstStyle/>
                    <a:p>
                      <a:pPr>
                        <a:defRPr sz="1100" b="0">
                          <a:solidFill>
                            <a:srgbClr val="000000"/>
                          </a:solidFill>
                          <a:latin typeface="Poppins"/>
                        </a:defRPr>
                      </a:pPr>
                      <a:r>
                        <a:t>                    12.2.3. Spain</a:t>
                      </a:r>
                    </a:p>
                  </a:txBody>
                  <a:tcPr>
                    <a:noFill/>
                    <a:lnL>
                      <a:noFill/>
                    </a:lnL>
                    <a:lnR>
                      <a:noFill/>
                    </a:lnR>
                    <a:lnT>
                      <a:noFill/>
                    </a:lnT>
                    <a:lnB>
                      <a:noFill/>
                    </a:lnB>
                  </a:tcPr>
                </a:tc>
                <a:tc>
                  <a:txBody>
                    <a:bodyPr/>
                    <a:lstStyle/>
                    <a:p>
                      <a:pPr>
                        <a:defRPr sz="1100" b="0">
                          <a:solidFill>
                            <a:srgbClr val="000000"/>
                          </a:solidFill>
                          <a:latin typeface="Poppins"/>
                        </a:defRPr>
                      </a:pPr>
                      <a:r>
                        <a:t>                    12.5.3. Rest of Middle East &amp; Africa</a:t>
                      </a:r>
                    </a:p>
                  </a:txBody>
                  <a:tcPr>
                    <a:noFill/>
                    <a:lnL>
                      <a:noFill/>
                    </a:lnL>
                    <a:lnR>
                      <a:noFill/>
                    </a:lnR>
                    <a:lnT>
                      <a:noFill/>
                    </a:lnT>
                    <a:lnB>
                      <a:noFill/>
                    </a:lnB>
                  </a:tcPr>
                </a:tc>
              </a:tr>
              <a:tr h="322729">
                <a:tc>
                  <a:txBody>
                    <a:bodyPr/>
                    <a:lstStyle/>
                    <a:p>
                      <a:pPr>
                        <a:defRPr sz="1100" b="0">
                          <a:solidFill>
                            <a:srgbClr val="000000"/>
                          </a:solidFill>
                          <a:latin typeface="Poppins"/>
                        </a:defRPr>
                      </a:pPr>
                      <a:r>
                        <a:t>                    12.2.4. France</a:t>
                      </a:r>
                    </a:p>
                  </a:txBody>
                  <a:tcPr>
                    <a:noFill/>
                    <a:lnL>
                      <a:noFill/>
                    </a:lnL>
                    <a:lnR>
                      <a:noFill/>
                    </a:lnR>
                    <a:lnT>
                      <a:noFill/>
                    </a:lnT>
                    <a:lnB>
                      <a:noFill/>
                    </a:lnB>
                  </a:tcPr>
                </a:tc>
                <a:tc>
                  <a:txBody>
                    <a:bodyPr/>
                    <a:lstStyle/>
                    <a:p>
                      <a:pPr>
                        <a:defRPr sz="1100" b="1">
                          <a:solidFill>
                            <a:srgbClr val="7030A0"/>
                          </a:solidFill>
                          <a:latin typeface="Poppins"/>
                        </a:defRPr>
                      </a:pPr>
                      <a:r>
                        <a:t>13. Competitive Landscape</a:t>
                      </a:r>
                    </a:p>
                  </a:txBody>
                  <a:tcPr>
                    <a:noFill/>
                    <a:lnL>
                      <a:noFill/>
                    </a:lnL>
                    <a:lnR>
                      <a:noFill/>
                    </a:lnR>
                    <a:lnT>
                      <a:noFill/>
                    </a:lnT>
                    <a:lnB>
                      <a:noFill/>
                    </a:lnB>
                  </a:tcPr>
                </a:tc>
              </a:tr>
              <a:tr h="322729">
                <a:tc>
                  <a:txBody>
                    <a:bodyPr/>
                    <a:lstStyle/>
                    <a:p>
                      <a:pPr>
                        <a:defRPr sz="1100" b="0">
                          <a:solidFill>
                            <a:srgbClr val="000000"/>
                          </a:solidFill>
                          <a:latin typeface="Poppins"/>
                        </a:defRPr>
                      </a:pPr>
                      <a:r>
                        <a:t>                    12.2.5. Italy</a:t>
                      </a:r>
                    </a:p>
                  </a:txBody>
                  <a:tcPr>
                    <a:noFill/>
                    <a:lnL>
                      <a:noFill/>
                    </a:lnL>
                    <a:lnR>
                      <a:noFill/>
                    </a:lnR>
                    <a:lnT>
                      <a:noFill/>
                    </a:lnT>
                    <a:lnB>
                      <a:noFill/>
                    </a:lnB>
                  </a:tcPr>
                </a:tc>
                <a:tc>
                  <a:txBody>
                    <a:bodyPr/>
                    <a:lstStyle/>
                    <a:p>
                      <a:pPr>
                        <a:defRPr sz="1100" b="0">
                          <a:solidFill>
                            <a:srgbClr val="000000"/>
                          </a:solidFill>
                          <a:latin typeface="Poppins"/>
                        </a:defRPr>
                      </a:pPr>
                      <a:r>
                        <a:t>          13.1. Competitive Dashboard</a:t>
                      </a:r>
                    </a:p>
                  </a:txBody>
                  <a:tcPr>
                    <a:noFill/>
                    <a:lnL>
                      <a:noFill/>
                    </a:lnL>
                    <a:lnR>
                      <a:noFill/>
                    </a:lnR>
                    <a:lnT>
                      <a:noFill/>
                    </a:lnT>
                    <a:lnB>
                      <a:noFill/>
                    </a:lnB>
                  </a:tcPr>
                </a:tc>
              </a:tr>
              <a:tr h="322729">
                <a:tc>
                  <a:txBody>
                    <a:bodyPr/>
                    <a:lstStyle/>
                    <a:p>
                      <a:pPr>
                        <a:defRPr sz="1100" b="0">
                          <a:solidFill>
                            <a:srgbClr val="000000"/>
                          </a:solidFill>
                          <a:latin typeface="Poppins"/>
                        </a:defRPr>
                      </a:pPr>
                      <a:r>
                        <a:t>                    12.2.6. Rest of Europe</a:t>
                      </a:r>
                    </a:p>
                  </a:txBody>
                  <a:tcPr>
                    <a:noFill/>
                    <a:lnL>
                      <a:noFill/>
                    </a:lnL>
                    <a:lnR>
                      <a:noFill/>
                    </a:lnR>
                    <a:lnT>
                      <a:noFill/>
                    </a:lnT>
                    <a:lnB>
                      <a:noFill/>
                    </a:lnB>
                  </a:tcPr>
                </a:tc>
                <a:tc>
                  <a:txBody>
                    <a:bodyPr/>
                    <a:lstStyle/>
                    <a:p>
                      <a:pPr>
                        <a:defRPr sz="1100" b="0">
                          <a:solidFill>
                            <a:srgbClr val="000000"/>
                          </a:solidFill>
                          <a:latin typeface="Poppins"/>
                        </a:defRPr>
                      </a:pPr>
                      <a:r>
                        <a:t>          13.2. Market Positioning of Key Players, 2024</a:t>
                      </a:r>
                    </a:p>
                  </a:txBody>
                  <a:tcPr>
                    <a:noFill/>
                    <a:lnL>
                      <a:noFill/>
                    </a:lnL>
                    <a:lnR>
                      <a:noFill/>
                    </a:lnR>
                    <a:lnT>
                      <a:noFill/>
                    </a:lnT>
                    <a:lnB>
                      <a:noFill/>
                    </a:lnB>
                  </a:tcPr>
                </a:tc>
              </a:tr>
              <a:tr h="322729">
                <a:tc>
                  <a:txBody>
                    <a:bodyPr/>
                    <a:lstStyle/>
                    <a:p>
                      <a:pPr>
                        <a:defRPr sz="1100" b="0">
                          <a:solidFill>
                            <a:srgbClr val="000000"/>
                          </a:solidFill>
                          <a:latin typeface="Poppins"/>
                        </a:defRPr>
                      </a:pPr>
                      <a:r>
                        <a:t>          12.3. Asia-Pacific (By Vehicle Type, By Autonomous Level, By Component, By Service, By Application, By Region)</a:t>
                      </a:r>
                    </a:p>
                  </a:txBody>
                  <a:tcPr>
                    <a:noFill/>
                    <a:lnL>
                      <a:noFill/>
                    </a:lnL>
                    <a:lnR>
                      <a:noFill/>
                    </a:lnR>
                    <a:lnT>
                      <a:noFill/>
                    </a:lnT>
                    <a:lnB>
                      <a:noFill/>
                    </a:lnB>
                  </a:tcPr>
                </a:tc>
                <a:tc>
                  <a:txBody>
                    <a:bodyPr/>
                    <a:lstStyle/>
                    <a:p>
                      <a:pPr>
                        <a:defRPr sz="1100" b="0">
                          <a:solidFill>
                            <a:srgbClr val="000000"/>
                          </a:solidFill>
                          <a:latin typeface="Poppins"/>
                        </a:defRPr>
                      </a:pPr>
                      <a:r>
                        <a:t>          13.3. Strategies Adopted by Key Market Players</a:t>
                      </a:r>
                    </a:p>
                  </a:txBody>
                  <a:tcPr>
                    <a:noFill/>
                    <a:lnL>
                      <a:noFill/>
                    </a:lnL>
                    <a:lnR>
                      <a:noFill/>
                    </a:lnR>
                    <a:lnT>
                      <a:noFill/>
                    </a:lnT>
                    <a:lnB>
                      <a:noFill/>
                    </a:lnB>
                  </a:tcPr>
                </a:tc>
              </a:tr>
              <a:tr h="322729">
                <a:tc>
                  <a:txBody>
                    <a:bodyPr/>
                    <a:lstStyle/>
                    <a:p>
                      <a:pPr>
                        <a:defRPr sz="1100" b="0">
                          <a:solidFill>
                            <a:srgbClr val="000000"/>
                          </a:solidFill>
                          <a:latin typeface="Poppins"/>
                        </a:defRPr>
                      </a:pPr>
                      <a:r>
                        <a:t>                    12.3.1. China</a:t>
                      </a:r>
                    </a:p>
                  </a:txBody>
                  <a:tcPr>
                    <a:noFill/>
                    <a:lnL>
                      <a:noFill/>
                    </a:lnL>
                    <a:lnR>
                      <a:noFill/>
                    </a:lnR>
                    <a:lnT>
                      <a:noFill/>
                    </a:lnT>
                    <a:lnB>
                      <a:noFill/>
                    </a:lnB>
                  </a:tcPr>
                </a:tc>
                <a:tc>
                  <a:txBody>
                    <a:bodyPr/>
                    <a:lstStyle/>
                    <a:p>
                      <a:pPr>
                        <a:defRPr sz="1100" b="0">
                          <a:solidFill>
                            <a:srgbClr val="000000"/>
                          </a:solidFill>
                          <a:latin typeface="Poppins"/>
                        </a:defRPr>
                      </a:pPr>
                      <a:r>
                        <a:t>          13.4. Recent Developments in the Market</a:t>
                      </a:r>
                    </a:p>
                  </a:txBody>
                  <a:tcPr>
                    <a:noFill/>
                    <a:lnL>
                      <a:noFill/>
                    </a:lnL>
                    <a:lnR>
                      <a:noFill/>
                    </a:lnR>
                    <a:lnT>
                      <a:noFill/>
                    </a:lnT>
                    <a:lnB>
                      <a:noFill/>
                    </a:lnB>
                  </a:tcPr>
                </a:tc>
              </a:tr>
              <a:tr h="322729">
                <a:tc>
                  <a:txBody>
                    <a:bodyPr/>
                    <a:lstStyle/>
                    <a:p>
                      <a:pPr>
                        <a:defRPr sz="1100" b="0">
                          <a:solidFill>
                            <a:srgbClr val="000000"/>
                          </a:solidFill>
                          <a:latin typeface="Poppins"/>
                        </a:defRPr>
                      </a:pPr>
                      <a:r>
                        <a:t>                    12.3.2. India</a:t>
                      </a:r>
                    </a:p>
                  </a:txBody>
                  <a:tcPr>
                    <a:noFill/>
                    <a:lnL>
                      <a:noFill/>
                    </a:lnL>
                    <a:lnR>
                      <a:noFill/>
                    </a:lnR>
                    <a:lnT>
                      <a:noFill/>
                    </a:lnT>
                    <a:lnB>
                      <a:noFill/>
                    </a:lnB>
                  </a:tcPr>
                </a:tc>
                <a:tc>
                  <a:txBody>
                    <a:bodyPr/>
                    <a:lstStyle/>
                    <a:p>
                      <a:pPr>
                        <a:defRPr sz="1100" b="0">
                          <a:solidFill>
                            <a:srgbClr val="000000"/>
                          </a:solidFill>
                          <a:latin typeface="Poppins"/>
                        </a:defRPr>
                      </a:pPr>
                      <a:r>
                        <a:t>          13.5. Company Market Share Analysis, 2024</a:t>
                      </a:r>
                    </a:p>
                  </a:txBody>
                  <a:tcPr>
                    <a:noFill/>
                    <a:lnL>
                      <a:noFill/>
                    </a:lnL>
                    <a:lnR>
                      <a:noFill/>
                    </a:lnR>
                    <a:lnT>
                      <a:noFill/>
                    </a:lnT>
                    <a:lnB>
                      <a:noFill/>
                    </a:lnB>
                  </a:tcPr>
                </a:tc>
              </a:tr>
              <a:tr h="322729">
                <a:tc>
                  <a:txBody>
                    <a:bodyPr/>
                    <a:lstStyle/>
                    <a:p>
                      <a:pPr>
                        <a:defRPr sz="1100" b="0">
                          <a:solidFill>
                            <a:srgbClr val="000000"/>
                          </a:solidFill>
                          <a:latin typeface="Poppins"/>
                        </a:defRPr>
                      </a:pPr>
                      <a:r>
                        <a:t>                    12.3.3. Japan</a:t>
                      </a:r>
                    </a:p>
                  </a:txBody>
                  <a:tcPr>
                    <a:noFill/>
                    <a:lnL>
                      <a:noFill/>
                    </a:lnL>
                    <a:lnR>
                      <a:noFill/>
                    </a:lnR>
                    <a:lnT>
                      <a:noFill/>
                    </a:lnT>
                    <a:lnB>
                      <a:noFill/>
                    </a:lnB>
                  </a:tcPr>
                </a:tc>
                <a:tc>
                  <a:txBody>
                    <a:bodyPr/>
                    <a:lstStyle/>
                    <a:p>
                      <a:pPr>
                        <a:defRPr sz="1100" b="1">
                          <a:solidFill>
                            <a:srgbClr val="7030A0"/>
                          </a:solidFill>
                          <a:latin typeface="Poppins"/>
                        </a:defRPr>
                      </a:pPr>
                      <a:r>
                        <a:t>14. Key Company Profiles</a:t>
                      </a:r>
                    </a:p>
                  </a:txBody>
                  <a:tcPr>
                    <a:noFill/>
                    <a:lnL>
                      <a:noFill/>
                    </a:lnL>
                    <a:lnR>
                      <a:noFill/>
                    </a:lnR>
                    <a:lnT>
                      <a:noFill/>
                    </a:lnT>
                    <a:lnB>
                      <a:noFill/>
                    </a:lnB>
                  </a:tcPr>
                </a:tc>
              </a:tr>
              <a:tr h="322729">
                <a:tc>
                  <a:txBody>
                    <a:bodyPr/>
                    <a:lstStyle/>
                    <a:p>
                      <a:pPr>
                        <a:defRPr sz="1100" b="0">
                          <a:solidFill>
                            <a:srgbClr val="000000"/>
                          </a:solidFill>
                          <a:latin typeface="Poppins"/>
                        </a:defRPr>
                      </a:pPr>
                      <a:r>
                        <a:t>                    12.3.4. South Korea</a:t>
                      </a:r>
                    </a:p>
                  </a:txBody>
                  <a:tcPr>
                    <a:noFill/>
                    <a:lnL>
                      <a:noFill/>
                    </a:lnL>
                    <a:lnR>
                      <a:noFill/>
                    </a:lnR>
                    <a:lnT>
                      <a:noFill/>
                    </a:lnT>
                    <a:lnB>
                      <a:noFill/>
                    </a:lnB>
                  </a:tcPr>
                </a:tc>
                <a:tc>
                  <a:txBody>
                    <a:bodyPr/>
                    <a:lstStyle/>
                    <a:p>
                      <a:pPr>
                        <a:defRPr sz="1100" b="0">
                          <a:solidFill>
                            <a:srgbClr val="000000"/>
                          </a:solidFill>
                          <a:latin typeface="Poppins"/>
                        </a:defRPr>
                      </a:pPr>
                      <a:r>
                        <a:t>          14.1. Apple Inc.</a:t>
                      </a:r>
                    </a:p>
                  </a:txBody>
                  <a:tcPr>
                    <a:noFill/>
                    <a:lnL>
                      <a:noFill/>
                    </a:lnL>
                    <a:lnR>
                      <a:noFill/>
                    </a:lnR>
                    <a:lnT>
                      <a:noFill/>
                    </a:lnT>
                    <a:lnB>
                      <a:noFill/>
                    </a:lnB>
                  </a:tcPr>
                </a:tc>
              </a:tr>
              <a:tr h="322736">
                <a:tc>
                  <a:txBody>
                    <a:bodyPr/>
                    <a:lstStyle/>
                    <a:p>
                      <a:pPr>
                        <a:defRPr sz="1100" b="0">
                          <a:solidFill>
                            <a:srgbClr val="000000"/>
                          </a:solidFill>
                          <a:latin typeface="Poppins"/>
                        </a:defRPr>
                      </a:pPr>
                      <a:r>
                        <a:t>                    12.3.5. Rest of Asia Pacific</a:t>
                      </a:r>
                    </a:p>
                  </a:txBody>
                  <a:tcPr>
                    <a:noFill/>
                    <a:lnL>
                      <a:noFill/>
                    </a:lnL>
                    <a:lnR>
                      <a:noFill/>
                    </a:lnR>
                    <a:lnT>
                      <a:noFill/>
                    </a:lnT>
                    <a:lnB>
                      <a:noFill/>
                    </a:lnB>
                  </a:tcPr>
                </a:tc>
                <a:tc>
                  <a:txBody>
                    <a:bodyPr/>
                    <a:lstStyle/>
                    <a:p>
                      <a:pPr>
                        <a:defRPr sz="1100" b="0">
                          <a:solidFill>
                            <a:srgbClr val="000000"/>
                          </a:solidFill>
                          <a:latin typeface="Poppins"/>
                        </a:defRPr>
                      </a:pPr>
                      <a:r>
                        <a:t>                    14.1.1. Company Overview</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14.1.2. Product Portfolio Overview</a:t>
                      </a:r>
                    </a:p>
                  </a:txBody>
                  <a:tcPr>
                    <a:noFill/>
                    <a:lnL>
                      <a:noFill/>
                    </a:lnL>
                    <a:lnR>
                      <a:noFill/>
                    </a:lnR>
                    <a:lnT>
                      <a:noFill/>
                    </a:lnT>
                    <a:lnB>
                      <a:noFill/>
                    </a:lnB>
                  </a:tcPr>
                </a:tc>
                <a:tc>
                  <a:txBody>
                    <a:bodyPr/>
                    <a:lstStyle/>
                    <a:p>
                      <a:pPr>
                        <a:defRPr sz="1100" b="0">
                          <a:solidFill>
                            <a:srgbClr val="000000"/>
                          </a:solidFill>
                          <a:latin typeface="Poppins"/>
                        </a:defRPr>
                      </a:pPr>
                      <a:r>
                        <a:t>          14.15. Tesla Inc.</a:t>
                      </a:r>
                    </a:p>
                  </a:txBody>
                  <a:tcPr>
                    <a:noFill/>
                    <a:lnL>
                      <a:noFill/>
                    </a:lnL>
                    <a:lnR>
                      <a:noFill/>
                    </a:lnR>
                    <a:lnT>
                      <a:noFill/>
                    </a:lnT>
                    <a:lnB>
                      <a:noFill/>
                    </a:lnB>
                  </a:tcPr>
                </a:tc>
              </a:tr>
              <a:tr h="322729">
                <a:tc>
                  <a:txBody>
                    <a:bodyPr/>
                    <a:lstStyle/>
                    <a:p>
                      <a:pPr>
                        <a:defRPr sz="1100" b="0">
                          <a:solidFill>
                            <a:srgbClr val="000000"/>
                          </a:solidFill>
                          <a:latin typeface="Poppins"/>
                        </a:defRPr>
                      </a:pPr>
                      <a:r>
                        <a:t>                    14.1.3. Financial Overview</a:t>
                      </a:r>
                    </a:p>
                  </a:txBody>
                  <a:tcPr>
                    <a:noFill/>
                    <a:lnL>
                      <a:noFill/>
                    </a:lnL>
                    <a:lnR>
                      <a:noFill/>
                    </a:lnR>
                    <a:lnT>
                      <a:noFill/>
                    </a:lnT>
                    <a:lnB>
                      <a:noFill/>
                    </a:lnB>
                  </a:tcPr>
                </a:tc>
                <a:tc>
                  <a:txBody>
                    <a:bodyPr/>
                    <a:lstStyle/>
                    <a:p>
                      <a:pPr>
                        <a:defRPr sz="1100" b="0">
                          <a:solidFill>
                            <a:srgbClr val="000000"/>
                          </a:solidFill>
                          <a:latin typeface="Poppins"/>
                        </a:defRPr>
                      </a:pPr>
                      <a:r>
                        <a:t>          14.16. Apple Inc.</a:t>
                      </a:r>
                    </a:p>
                  </a:txBody>
                  <a:tcPr>
                    <a:noFill/>
                    <a:lnL>
                      <a:noFill/>
                    </a:lnL>
                    <a:lnR>
                      <a:noFill/>
                    </a:lnR>
                    <a:lnT>
                      <a:noFill/>
                    </a:lnT>
                    <a:lnB>
                      <a:noFill/>
                    </a:lnB>
                  </a:tcPr>
                </a:tc>
              </a:tr>
              <a:tr h="322729">
                <a:tc>
                  <a:txBody>
                    <a:bodyPr/>
                    <a:lstStyle/>
                    <a:p>
                      <a:pPr>
                        <a:defRPr sz="1100" b="0">
                          <a:solidFill>
                            <a:srgbClr val="000000"/>
                          </a:solidFill>
                          <a:latin typeface="Poppins"/>
                        </a:defRPr>
                      </a:pPr>
                      <a:r>
                        <a:t>                    14.1.4. Key Developments</a:t>
                      </a:r>
                    </a:p>
                  </a:txBody>
                  <a:tcPr>
                    <a:noFill/>
                    <a:lnL>
                      <a:noFill/>
                    </a:lnL>
                    <a:lnR>
                      <a:noFill/>
                    </a:lnR>
                    <a:lnT>
                      <a:noFill/>
                    </a:lnT>
                    <a:lnB>
                      <a:noFill/>
                    </a:lnB>
                  </a:tcPr>
                </a:tc>
                <a:tc>
                  <a:txBody>
                    <a:bodyPr/>
                    <a:lstStyle/>
                    <a:p>
                      <a:pPr>
                        <a:defRPr sz="1100" b="0">
                          <a:solidFill>
                            <a:srgbClr val="000000"/>
                          </a:solidFill>
                          <a:latin typeface="Poppins"/>
                        </a:defRPr>
                      </a:pPr>
                      <a:r>
                        <a:t>          14.17. Microsoft Corporation</a:t>
                      </a:r>
                    </a:p>
                  </a:txBody>
                  <a:tcPr>
                    <a:noFill/>
                    <a:lnL>
                      <a:noFill/>
                    </a:lnL>
                    <a:lnR>
                      <a:noFill/>
                    </a:lnR>
                    <a:lnT>
                      <a:noFill/>
                    </a:lnT>
                    <a:lnB>
                      <a:noFill/>
                    </a:lnB>
                  </a:tcPr>
                </a:tc>
              </a:tr>
              <a:tr h="322729">
                <a:tc>
                  <a:txBody>
                    <a:bodyPr/>
                    <a:lstStyle/>
                    <a:p>
                      <a:pPr>
                        <a:defRPr sz="900" b="0">
                          <a:solidFill>
                            <a:srgbClr val="000000"/>
                          </a:solidFill>
                          <a:latin typeface="P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pPr>
                        <a:defRPr sz="1100" b="0">
                          <a:solidFill>
                            <a:srgbClr val="000000"/>
                          </a:solidFill>
                          <a:latin typeface="Poppins"/>
                        </a:defRPr>
                      </a:pPr>
                      <a:r>
                        <a:t>          14.18. Alphabet Inc.</a:t>
                      </a:r>
                    </a:p>
                  </a:txBody>
                  <a:tcPr>
                    <a:noFill/>
                    <a:lnL>
                      <a:noFill/>
                    </a:lnL>
                    <a:lnR>
                      <a:noFill/>
                    </a:lnR>
                    <a:lnT>
                      <a:noFill/>
                    </a:lnT>
                    <a:lnB>
                      <a:noFill/>
                    </a:lnB>
                  </a:tcPr>
                </a:tc>
              </a:tr>
              <a:tr h="322729">
                <a:tc>
                  <a:txBody>
                    <a:bodyPr/>
                    <a:lstStyle/>
                    <a:p>
                      <a:pPr>
                        <a:defRPr sz="1100" b="0">
                          <a:solidFill>
                            <a:srgbClr val="000000"/>
                          </a:solidFill>
                          <a:latin typeface="Poppins"/>
                        </a:defRPr>
                      </a:pPr>
                      <a:r>
                        <a:t>          14.2. Microsoft Corporation</a:t>
                      </a:r>
                    </a:p>
                  </a:txBody>
                  <a:tcPr>
                    <a:noFill/>
                    <a:lnL>
                      <a:noFill/>
                    </a:lnL>
                    <a:lnR>
                      <a:noFill/>
                    </a:lnR>
                    <a:lnT>
                      <a:noFill/>
                    </a:lnT>
                    <a:lnB>
                      <a:noFill/>
                    </a:lnB>
                  </a:tcPr>
                </a:tc>
                <a:tc>
                  <a:txBody>
                    <a:bodyPr/>
                    <a:lstStyle/>
                    <a:p>
                      <a:pPr>
                        <a:defRPr sz="1100" b="0">
                          <a:solidFill>
                            <a:srgbClr val="000000"/>
                          </a:solidFill>
                          <a:latin typeface="Poppins"/>
                        </a:defRPr>
                      </a:pPr>
                      <a:r>
                        <a:t>          14.19. Amazon.com Inc.</a:t>
                      </a:r>
                    </a:p>
                  </a:txBody>
                  <a:tcPr>
                    <a:noFill/>
                    <a:lnL>
                      <a:noFill/>
                    </a:lnL>
                    <a:lnR>
                      <a:noFill/>
                    </a:lnR>
                    <a:lnT>
                      <a:noFill/>
                    </a:lnT>
                    <a:lnB>
                      <a:noFill/>
                    </a:lnB>
                  </a:tcPr>
                </a:tc>
              </a:tr>
              <a:tr h="322729">
                <a:tc>
                  <a:txBody>
                    <a:bodyPr/>
                    <a:lstStyle/>
                    <a:p>
                      <a:pPr>
                        <a:defRPr sz="1100" b="0">
                          <a:solidFill>
                            <a:srgbClr val="000000"/>
                          </a:solidFill>
                          <a:latin typeface="Poppins"/>
                        </a:defRPr>
                      </a:pPr>
                      <a:r>
                        <a:t>          14.3. Alphabet Inc.</a:t>
                      </a:r>
                    </a:p>
                  </a:txBody>
                  <a:tcPr>
                    <a:noFill/>
                    <a:lnL>
                      <a:noFill/>
                    </a:lnL>
                    <a:lnR>
                      <a:noFill/>
                    </a:lnR>
                    <a:lnT>
                      <a:noFill/>
                    </a:lnT>
                    <a:lnB>
                      <a:noFill/>
                    </a:lnB>
                  </a:tcPr>
                </a:tc>
                <a:tc>
                  <a:txBody>
                    <a:bodyPr/>
                    <a:lstStyle/>
                    <a:p>
                      <a:pPr>
                        <a:defRPr sz="1100" b="0">
                          <a:solidFill>
                            <a:srgbClr val="000000"/>
                          </a:solidFill>
                          <a:latin typeface="Poppins"/>
                        </a:defRPr>
                      </a:pPr>
                      <a:r>
                        <a:t>          14.20. Tesla Inc.</a:t>
                      </a:r>
                    </a:p>
                  </a:txBody>
                  <a:tcPr>
                    <a:noFill/>
                    <a:lnL>
                      <a:noFill/>
                    </a:lnL>
                    <a:lnR>
                      <a:noFill/>
                    </a:lnR>
                    <a:lnT>
                      <a:noFill/>
                    </a:lnT>
                    <a:lnB>
                      <a:noFill/>
                    </a:lnB>
                  </a:tcPr>
                </a:tc>
              </a:tr>
              <a:tr h="322729">
                <a:tc>
                  <a:txBody>
                    <a:bodyPr/>
                    <a:lstStyle/>
                    <a:p>
                      <a:pPr>
                        <a:defRPr sz="1100" b="0">
                          <a:solidFill>
                            <a:srgbClr val="000000"/>
                          </a:solidFill>
                          <a:latin typeface="Poppins"/>
                        </a:defRPr>
                      </a:pPr>
                      <a:r>
                        <a:t>          14.4. Amazon.com Inc.</a:t>
                      </a:r>
                    </a:p>
                  </a:txBody>
                  <a:tcPr>
                    <a:noFill/>
                    <a:lnL>
                      <a:noFill/>
                    </a:lnL>
                    <a:lnR>
                      <a:noFill/>
                    </a:lnR>
                    <a:lnT>
                      <a:noFill/>
                    </a:lnT>
                    <a:lnB>
                      <a:noFill/>
                    </a:lnB>
                  </a:tcPr>
                </a:tc>
                <a:tc>
                  <a:txBody>
                    <a:bodyPr/>
                    <a:lstStyle/>
                    <a:p>
                      <a:pPr>
                        <a:defRPr sz="900" b="0">
                          <a:solidFill>
                            <a:srgbClr val="000000"/>
                          </a:solidFill>
                          <a:latin typeface="Poppins"/>
                        </a:defRPr>
                      </a:pPr>
                      <a:r>
                        <a:t>Note : The list of companies mentioned are for indication purpose and are subject to change over the due course of the research</a:t>
                      </a:r>
                    </a:p>
                  </a:txBody>
                  <a:tcPr>
                    <a:noFill/>
                    <a:lnL>
                      <a:noFill/>
                    </a:lnL>
                    <a:lnR>
                      <a:noFill/>
                    </a:lnR>
                    <a:lnT>
                      <a:noFill/>
                    </a:lnT>
                    <a:lnB>
                      <a:noFill/>
                    </a:lnB>
                  </a:tcPr>
                </a:tc>
              </a:tr>
              <a:tr h="322729">
                <a:tc>
                  <a:txBody>
                    <a:bodyPr/>
                    <a:lstStyle/>
                    <a:p>
                      <a:pPr>
                        <a:defRPr sz="1100" b="0">
                          <a:solidFill>
                            <a:srgbClr val="000000"/>
                          </a:solidFill>
                          <a:latin typeface="Poppins"/>
                        </a:defRPr>
                      </a:pPr>
                      <a:r>
                        <a:t>          14.5. Tesla Inc.</a:t>
                      </a:r>
                    </a:p>
                  </a:txBody>
                  <a:tcPr>
                    <a:noFill/>
                    <a:lnL>
                      <a:noFill/>
                    </a:lnL>
                    <a:lnR>
                      <a:noFill/>
                    </a:lnR>
                    <a:lnT>
                      <a:noFill/>
                    </a:lnT>
                    <a:lnB>
                      <a:noFill/>
                    </a:lnB>
                  </a:tcPr>
                </a:tc>
                <a:tc>
                  <a:txBody>
                    <a:bodyPr/>
                    <a:lstStyle/>
                    <a:p>
                      <a:pPr>
                        <a:defRPr sz="1100" b="1">
                          <a:solidFill>
                            <a:srgbClr val="7030A0"/>
                          </a:solidFill>
                          <a:latin typeface="Poppins"/>
                        </a:defRPr>
                      </a:pPr>
                      <a:r>
                        <a:t>15. Conclusion &amp; Recommendation</a:t>
                      </a:r>
                    </a:p>
                  </a:txBody>
                  <a:tcPr>
                    <a:noFill/>
                    <a:lnL>
                      <a:noFill/>
                    </a:lnL>
                    <a:lnR>
                      <a:noFill/>
                    </a:lnR>
                    <a:lnT>
                      <a:noFill/>
                    </a:lnT>
                    <a:lnB>
                      <a:noFill/>
                    </a:lnB>
                  </a:tcPr>
                </a:tc>
              </a:tr>
              <a:tr h="322729">
                <a:tc>
                  <a:txBody>
                    <a:bodyPr/>
                    <a:lstStyle/>
                    <a:p>
                      <a:pPr>
                        <a:defRPr sz="1100" b="0">
                          <a:solidFill>
                            <a:srgbClr val="000000"/>
                          </a:solidFill>
                          <a:latin typeface="Poppins"/>
                        </a:defRPr>
                      </a:pPr>
                      <a:r>
                        <a:t>          14.6. Apple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14.7.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14.8. Alphabet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14.9. Amazon.com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14.10. Tesla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14.11. Apple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14.13. Alphabet Inc.</a:t>
                      </a:r>
                    </a:p>
                  </a:txBody>
                  <a:tcPr>
                    <a:noFill/>
                    <a:lnL>
                      <a:noFill/>
                    </a:lnL>
                    <a:lnR>
                      <a:noFill/>
                    </a:lnR>
                    <a:lnT>
                      <a:noFill/>
                    </a:lnT>
                    <a:lnB>
                      <a:noFill/>
                    </a:lnB>
                  </a:tcPr>
                </a:tc>
                <a:tc>
                  <a:txBody>
                    <a:bodyPr/>
                    <a:lstStyle/>
                    <a:p/>
                  </a:txBody>
                  <a:tcPr>
                    <a:noFill/>
                    <a:lnL>
                      <a:noFill/>
                    </a:lnL>
                    <a:lnR>
                      <a:noFill/>
                    </a:lnR>
                    <a:lnT>
                      <a:noFill/>
                    </a:lnT>
                    <a:lnB>
                      <a:noFill/>
                    </a:lnB>
                  </a:tcPr>
                </a:tc>
              </a:tr>
              <a:tr h="322736">
                <a:tc>
                  <a:txBody>
                    <a:bodyPr/>
                    <a:lstStyle/>
                    <a:p>
                      <a:pPr>
                        <a:defRPr sz="1100" b="0">
                          <a:solidFill>
                            <a:srgbClr val="000000"/>
                          </a:solidFill>
                          <a:latin typeface="Poppins"/>
                        </a:defRPr>
                      </a:pPr>
                      <a:r>
                        <a:t>          14.14. Amazon.com Inc.</a:t>
                      </a:r>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14327</TotalTime>
  <Words>2493</Words>
  <Application>Microsoft Office PowerPoint</Application>
  <PresentationFormat>Widescreen</PresentationFormat>
  <Paragraphs>494</Paragraphs>
  <Slides>42</Slides>
  <Notes>13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42</vt:i4>
      </vt:variant>
    </vt:vector>
  </HeadingPairs>
  <TitlesOfParts>
    <vt:vector size="57"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DYNAMICS &amp; OUTLOOK </vt:lpstr>
      <vt:lpstr>MARKET DYNAMICS &amp; OUTLOOK </vt:lpstr>
      <vt:lpstr>MARKET DYNAMICS &amp; OUTLOOK : MARKET DRIVERS &amp; OPPORTUNITIES (1/X) </vt:lpstr>
      <vt:lpstr>MARKET DYNAMICS &amp; OUTLOOK : MARKET DRIVERS &amp; OPPORTUNITIES (2/X) </vt:lpstr>
      <vt:lpstr>MARKET DYNAMICS &amp; OUTLOOK : MARKET RESTRAINTS &amp; CHALLENGES [1/X]</vt:lpstr>
      <vt:lpstr>MARKET DYNAMICS &amp; OUTLOOK</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LANDSCAPE Competitive Dashboard Market Positioning of Key Players, 2024 Strategies Adopted By Key Market Players Recent Development  Market Share Analysis, 2024</vt:lpstr>
      <vt:lpstr>COMPETITIVE LANDSCAPE</vt:lpstr>
      <vt:lpstr>COMPETITIVE DASHBOARD</vt:lpstr>
      <vt:lpstr>COMPANY PROFILES</vt:lpstr>
      <vt:lpstr>{{company}} - COMPANY OVERVIEW</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131</cp:revision>
  <dcterms:created xsi:type="dcterms:W3CDTF">2024-08-12T13:13:25Z</dcterms:created>
  <dcterms:modified xsi:type="dcterms:W3CDTF">2025-09-18T16:14:32Z</dcterms:modified>
</cp:coreProperties>
</file>